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54" r:id="rId2"/>
  </p:sldMasterIdLst>
  <p:notesMasterIdLst>
    <p:notesMasterId r:id="rId229"/>
  </p:notesMasterIdLst>
  <p:handoutMasterIdLst>
    <p:handoutMasterId r:id="rId230"/>
  </p:handoutMasterIdLst>
  <p:sldIdLst>
    <p:sldId id="256" r:id="rId3"/>
    <p:sldId id="519" r:id="rId4"/>
    <p:sldId id="521" r:id="rId5"/>
    <p:sldId id="522" r:id="rId6"/>
    <p:sldId id="454" r:id="rId7"/>
    <p:sldId id="492" r:id="rId8"/>
    <p:sldId id="491" r:id="rId9"/>
    <p:sldId id="265" r:id="rId10"/>
    <p:sldId id="490" r:id="rId11"/>
    <p:sldId id="496" r:id="rId12"/>
    <p:sldId id="493" r:id="rId13"/>
    <p:sldId id="494" r:id="rId14"/>
    <p:sldId id="267" r:id="rId15"/>
    <p:sldId id="498" r:id="rId16"/>
    <p:sldId id="268" r:id="rId17"/>
    <p:sldId id="321" r:id="rId18"/>
    <p:sldId id="269" r:id="rId19"/>
    <p:sldId id="270" r:id="rId20"/>
    <p:sldId id="272" r:id="rId21"/>
    <p:sldId id="271" r:id="rId22"/>
    <p:sldId id="273" r:id="rId23"/>
    <p:sldId id="274" r:id="rId24"/>
    <p:sldId id="275" r:id="rId25"/>
    <p:sldId id="520" r:id="rId26"/>
    <p:sldId id="277" r:id="rId27"/>
    <p:sldId id="276" r:id="rId28"/>
    <p:sldId id="319" r:id="rId29"/>
    <p:sldId id="278" r:id="rId30"/>
    <p:sldId id="320" r:id="rId31"/>
    <p:sldId id="281" r:id="rId32"/>
    <p:sldId id="282" r:id="rId33"/>
    <p:sldId id="283" r:id="rId34"/>
    <p:sldId id="284" r:id="rId35"/>
    <p:sldId id="285" r:id="rId36"/>
    <p:sldId id="286" r:id="rId37"/>
    <p:sldId id="497" r:id="rId38"/>
    <p:sldId id="287" r:id="rId39"/>
    <p:sldId id="288" r:id="rId40"/>
    <p:sldId id="289" r:id="rId41"/>
    <p:sldId id="290" r:id="rId42"/>
    <p:sldId id="291" r:id="rId43"/>
    <p:sldId id="292" r:id="rId44"/>
    <p:sldId id="499" r:id="rId45"/>
    <p:sldId id="293" r:id="rId46"/>
    <p:sldId id="294" r:id="rId47"/>
    <p:sldId id="295" r:id="rId48"/>
    <p:sldId id="296" r:id="rId49"/>
    <p:sldId id="500" r:id="rId50"/>
    <p:sldId id="298" r:id="rId51"/>
    <p:sldId id="299" r:id="rId52"/>
    <p:sldId id="300" r:id="rId53"/>
    <p:sldId id="301" r:id="rId54"/>
    <p:sldId id="302" r:id="rId55"/>
    <p:sldId id="303" r:id="rId56"/>
    <p:sldId id="304" r:id="rId57"/>
    <p:sldId id="305" r:id="rId58"/>
    <p:sldId id="306" r:id="rId59"/>
    <p:sldId id="308" r:id="rId60"/>
    <p:sldId id="307" r:id="rId61"/>
    <p:sldId id="310" r:id="rId62"/>
    <p:sldId id="311" r:id="rId63"/>
    <p:sldId id="312" r:id="rId64"/>
    <p:sldId id="297" r:id="rId65"/>
    <p:sldId id="314" r:id="rId66"/>
    <p:sldId id="315" r:id="rId67"/>
    <p:sldId id="316" r:id="rId68"/>
    <p:sldId id="317" r:id="rId69"/>
    <p:sldId id="313" r:id="rId70"/>
    <p:sldId id="501" r:id="rId71"/>
    <p:sldId id="503" r:id="rId72"/>
    <p:sldId id="504" r:id="rId73"/>
    <p:sldId id="318" r:id="rId74"/>
    <p:sldId id="327" r:id="rId75"/>
    <p:sldId id="450" r:id="rId76"/>
    <p:sldId id="328" r:id="rId77"/>
    <p:sldId id="326" r:id="rId78"/>
    <p:sldId id="322" r:id="rId79"/>
    <p:sldId id="473" r:id="rId80"/>
    <p:sldId id="474" r:id="rId81"/>
    <p:sldId id="325" r:id="rId82"/>
    <p:sldId id="458" r:id="rId83"/>
    <p:sldId id="331" r:id="rId84"/>
    <p:sldId id="510" r:id="rId85"/>
    <p:sldId id="514" r:id="rId86"/>
    <p:sldId id="515" r:id="rId87"/>
    <p:sldId id="516" r:id="rId88"/>
    <p:sldId id="513" r:id="rId89"/>
    <p:sldId id="512" r:id="rId90"/>
    <p:sldId id="518" r:id="rId91"/>
    <p:sldId id="517" r:id="rId92"/>
    <p:sldId id="352" r:id="rId93"/>
    <p:sldId id="353" r:id="rId94"/>
    <p:sldId id="351" r:id="rId95"/>
    <p:sldId id="354" r:id="rId96"/>
    <p:sldId id="355" r:id="rId97"/>
    <p:sldId id="357" r:id="rId98"/>
    <p:sldId id="337" r:id="rId99"/>
    <p:sldId id="358" r:id="rId100"/>
    <p:sldId id="360" r:id="rId101"/>
    <p:sldId id="384" r:id="rId102"/>
    <p:sldId id="359" r:id="rId103"/>
    <p:sldId id="363" r:id="rId104"/>
    <p:sldId id="361" r:id="rId105"/>
    <p:sldId id="362" r:id="rId106"/>
    <p:sldId id="364" r:id="rId107"/>
    <p:sldId id="365" r:id="rId108"/>
    <p:sldId id="366" r:id="rId109"/>
    <p:sldId id="367" r:id="rId110"/>
    <p:sldId id="368" r:id="rId111"/>
    <p:sldId id="369" r:id="rId112"/>
    <p:sldId id="335" r:id="rId113"/>
    <p:sldId id="334" r:id="rId114"/>
    <p:sldId id="475" r:id="rId115"/>
    <p:sldId id="457" r:id="rId116"/>
    <p:sldId id="333" r:id="rId117"/>
    <p:sldId id="370" r:id="rId118"/>
    <p:sldId id="371" r:id="rId119"/>
    <p:sldId id="372" r:id="rId120"/>
    <p:sldId id="374" r:id="rId121"/>
    <p:sldId id="375" r:id="rId122"/>
    <p:sldId id="376" r:id="rId123"/>
    <p:sldId id="377" r:id="rId124"/>
    <p:sldId id="378" r:id="rId125"/>
    <p:sldId id="379" r:id="rId126"/>
    <p:sldId id="380" r:id="rId127"/>
    <p:sldId id="381" r:id="rId128"/>
    <p:sldId id="373" r:id="rId129"/>
    <p:sldId id="455" r:id="rId130"/>
    <p:sldId id="382" r:id="rId131"/>
    <p:sldId id="383" r:id="rId132"/>
    <p:sldId id="456" r:id="rId133"/>
    <p:sldId id="476" r:id="rId134"/>
    <p:sldId id="477" r:id="rId135"/>
    <p:sldId id="478" r:id="rId136"/>
    <p:sldId id="479" r:id="rId137"/>
    <p:sldId id="480" r:id="rId138"/>
    <p:sldId id="481" r:id="rId139"/>
    <p:sldId id="482" r:id="rId140"/>
    <p:sldId id="483" r:id="rId141"/>
    <p:sldId id="484" r:id="rId142"/>
    <p:sldId id="485" r:id="rId143"/>
    <p:sldId id="486" r:id="rId144"/>
    <p:sldId id="487" r:id="rId145"/>
    <p:sldId id="386" r:id="rId146"/>
    <p:sldId id="387" r:id="rId147"/>
    <p:sldId id="388" r:id="rId148"/>
    <p:sldId id="389" r:id="rId149"/>
    <p:sldId id="391" r:id="rId150"/>
    <p:sldId id="405" r:id="rId151"/>
    <p:sldId id="390" r:id="rId152"/>
    <p:sldId id="392" r:id="rId153"/>
    <p:sldId id="393" r:id="rId154"/>
    <p:sldId id="401" r:id="rId155"/>
    <p:sldId id="511" r:id="rId156"/>
    <p:sldId id="394" r:id="rId157"/>
    <p:sldId id="402" r:id="rId158"/>
    <p:sldId id="403" r:id="rId159"/>
    <p:sldId id="400" r:id="rId160"/>
    <p:sldId id="407" r:id="rId161"/>
    <p:sldId id="395" r:id="rId162"/>
    <p:sldId id="396" r:id="rId163"/>
    <p:sldId id="502" r:id="rId164"/>
    <p:sldId id="506" r:id="rId165"/>
    <p:sldId id="505" r:id="rId166"/>
    <p:sldId id="507" r:id="rId167"/>
    <p:sldId id="408" r:id="rId168"/>
    <p:sldId id="530" r:id="rId169"/>
    <p:sldId id="531" r:id="rId170"/>
    <p:sldId id="532" r:id="rId171"/>
    <p:sldId id="404" r:id="rId172"/>
    <p:sldId id="398" r:id="rId173"/>
    <p:sldId id="523" r:id="rId174"/>
    <p:sldId id="524" r:id="rId175"/>
    <p:sldId id="525" r:id="rId176"/>
    <p:sldId id="526" r:id="rId177"/>
    <p:sldId id="527" r:id="rId178"/>
    <p:sldId id="528" r:id="rId179"/>
    <p:sldId id="529" r:id="rId180"/>
    <p:sldId id="399" r:id="rId181"/>
    <p:sldId id="410" r:id="rId182"/>
    <p:sldId id="411" r:id="rId183"/>
    <p:sldId id="409" r:id="rId184"/>
    <p:sldId id="412" r:id="rId185"/>
    <p:sldId id="488" r:id="rId186"/>
    <p:sldId id="413" r:id="rId187"/>
    <p:sldId id="414" r:id="rId188"/>
    <p:sldId id="417" r:id="rId189"/>
    <p:sldId id="415" r:id="rId190"/>
    <p:sldId id="451" r:id="rId191"/>
    <p:sldId id="452" r:id="rId192"/>
    <p:sldId id="418" r:id="rId193"/>
    <p:sldId id="419" r:id="rId194"/>
    <p:sldId id="420" r:id="rId195"/>
    <p:sldId id="421" r:id="rId196"/>
    <p:sldId id="422" r:id="rId197"/>
    <p:sldId id="423" r:id="rId198"/>
    <p:sldId id="426" r:id="rId199"/>
    <p:sldId id="427" r:id="rId200"/>
    <p:sldId id="428" r:id="rId201"/>
    <p:sldId id="429" r:id="rId202"/>
    <p:sldId id="430" r:id="rId203"/>
    <p:sldId id="431" r:id="rId204"/>
    <p:sldId id="432" r:id="rId205"/>
    <p:sldId id="433" r:id="rId206"/>
    <p:sldId id="434" r:id="rId207"/>
    <p:sldId id="435" r:id="rId208"/>
    <p:sldId id="436" r:id="rId209"/>
    <p:sldId id="437" r:id="rId210"/>
    <p:sldId id="438" r:id="rId211"/>
    <p:sldId id="439" r:id="rId212"/>
    <p:sldId id="440" r:id="rId213"/>
    <p:sldId id="441" r:id="rId214"/>
    <p:sldId id="442" r:id="rId215"/>
    <p:sldId id="443" r:id="rId216"/>
    <p:sldId id="449" r:id="rId217"/>
    <p:sldId id="444" r:id="rId218"/>
    <p:sldId id="453" r:id="rId219"/>
    <p:sldId id="445" r:id="rId220"/>
    <p:sldId id="446" r:id="rId221"/>
    <p:sldId id="424" r:id="rId222"/>
    <p:sldId id="425" r:id="rId223"/>
    <p:sldId id="533" r:id="rId224"/>
    <p:sldId id="509" r:id="rId225"/>
    <p:sldId id="448" r:id="rId226"/>
    <p:sldId id="447" r:id="rId227"/>
    <p:sldId id="534" r:id="rId2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charset="0"/>
      </a:defRPr>
    </a:lvl1pPr>
    <a:lvl2pPr marL="457200" algn="l" rtl="0" fontAlgn="base">
      <a:spcBef>
        <a:spcPct val="0"/>
      </a:spcBef>
      <a:spcAft>
        <a:spcPct val="0"/>
      </a:spcAft>
      <a:defRPr kern="1200">
        <a:solidFill>
          <a:schemeClr val="tx1"/>
        </a:solidFill>
        <a:latin typeface="Garamond" pitchFamily="18" charset="0"/>
        <a:ea typeface="+mn-ea"/>
        <a:cs typeface="Arial" charset="0"/>
      </a:defRPr>
    </a:lvl2pPr>
    <a:lvl3pPr marL="914400" algn="l" rtl="0" fontAlgn="base">
      <a:spcBef>
        <a:spcPct val="0"/>
      </a:spcBef>
      <a:spcAft>
        <a:spcPct val="0"/>
      </a:spcAft>
      <a:defRPr kern="1200">
        <a:solidFill>
          <a:schemeClr val="tx1"/>
        </a:solidFill>
        <a:latin typeface="Garamond" pitchFamily="18" charset="0"/>
        <a:ea typeface="+mn-ea"/>
        <a:cs typeface="Arial" charset="0"/>
      </a:defRPr>
    </a:lvl3pPr>
    <a:lvl4pPr marL="1371600" algn="l" rtl="0" fontAlgn="base">
      <a:spcBef>
        <a:spcPct val="0"/>
      </a:spcBef>
      <a:spcAft>
        <a:spcPct val="0"/>
      </a:spcAft>
      <a:defRPr kern="1200">
        <a:solidFill>
          <a:schemeClr val="tx1"/>
        </a:solidFill>
        <a:latin typeface="Garamond" pitchFamily="18" charset="0"/>
        <a:ea typeface="+mn-ea"/>
        <a:cs typeface="Arial" charset="0"/>
      </a:defRPr>
    </a:lvl4pPr>
    <a:lvl5pPr marL="1828800" algn="l" rtl="0" fontAlgn="base">
      <a:spcBef>
        <a:spcPct val="0"/>
      </a:spcBef>
      <a:spcAft>
        <a:spcPct val="0"/>
      </a:spcAft>
      <a:defRPr kern="1200">
        <a:solidFill>
          <a:schemeClr val="tx1"/>
        </a:solidFill>
        <a:latin typeface="Garamond" pitchFamily="18" charset="0"/>
        <a:ea typeface="+mn-ea"/>
        <a:cs typeface="Arial" charset="0"/>
      </a:defRPr>
    </a:lvl5pPr>
    <a:lvl6pPr marL="2286000" algn="l" defTabSz="914400" rtl="0" eaLnBrk="1" latinLnBrk="0" hangingPunct="1">
      <a:defRPr kern="1200">
        <a:solidFill>
          <a:schemeClr val="tx1"/>
        </a:solidFill>
        <a:latin typeface="Garamond" pitchFamily="18" charset="0"/>
        <a:ea typeface="+mn-ea"/>
        <a:cs typeface="Arial" charset="0"/>
      </a:defRPr>
    </a:lvl6pPr>
    <a:lvl7pPr marL="2743200" algn="l" defTabSz="914400" rtl="0" eaLnBrk="1" latinLnBrk="0" hangingPunct="1">
      <a:defRPr kern="1200">
        <a:solidFill>
          <a:schemeClr val="tx1"/>
        </a:solidFill>
        <a:latin typeface="Garamond" pitchFamily="18" charset="0"/>
        <a:ea typeface="+mn-ea"/>
        <a:cs typeface="Arial" charset="0"/>
      </a:defRPr>
    </a:lvl7pPr>
    <a:lvl8pPr marL="3200400" algn="l" defTabSz="914400" rtl="0" eaLnBrk="1" latinLnBrk="0" hangingPunct="1">
      <a:defRPr kern="1200">
        <a:solidFill>
          <a:schemeClr val="tx1"/>
        </a:solidFill>
        <a:latin typeface="Garamond" pitchFamily="18" charset="0"/>
        <a:ea typeface="+mn-ea"/>
        <a:cs typeface="Arial" charset="0"/>
      </a:defRPr>
    </a:lvl8pPr>
    <a:lvl9pPr marL="3657600" algn="l" defTabSz="914400" rtl="0" eaLnBrk="1" latinLnBrk="0" hangingPunct="1">
      <a:defRPr kern="1200">
        <a:solidFill>
          <a:schemeClr val="tx1"/>
        </a:solidFill>
        <a:latin typeface="Garamond"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CCFF"/>
    <a:srgbClr val="66FFFF"/>
    <a:srgbClr val="FF0000"/>
    <a:srgbClr val="FF3300"/>
    <a:srgbClr val="FFFF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98561" autoAdjust="0"/>
  </p:normalViewPr>
  <p:slideViewPr>
    <p:cSldViewPr>
      <p:cViewPr varScale="1">
        <p:scale>
          <a:sx n="63" d="100"/>
          <a:sy n="63" d="100"/>
        </p:scale>
        <p:origin x="72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5312"/>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notesMaster" Target="notesMasters/notesMaster1.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handoutMaster" Target="handoutMasters/handoutMaster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231" Type="http://schemas.openxmlformats.org/officeDocument/2006/relationships/presProps" Target="presProp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viewProps" Target="viewProp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theme" Target="theme/theme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microsoft.com/office/2015/10/relationships/revisionInfo" Target="revisionInfo.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3074"/>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15363" name="Rectangle 3075"/>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15364" name="Rectangle 3076"/>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15365" name="Rectangle 3077"/>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FB28AEB7-373C-4223-9DA6-EE0F30A95962}" type="slidenum">
              <a:rPr lang="en-US"/>
              <a:pPr/>
              <a:t>‹#›</a:t>
            </a:fld>
            <a:endParaRPr lang="en-US"/>
          </a:p>
        </p:txBody>
      </p:sp>
    </p:spTree>
    <p:extLst>
      <p:ext uri="{BB962C8B-B14F-4D97-AF65-F5344CB8AC3E}">
        <p14:creationId xmlns:p14="http://schemas.microsoft.com/office/powerpoint/2010/main" val="3401708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1026"/>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17411" name="Rectangle 1027"/>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17412"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1029"/>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414" name="Rectangle 1030"/>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17415" name="Rectangle 1031"/>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C1803BA6-69B5-4DCB-816E-A39BB461A738}" type="slidenum">
              <a:rPr lang="en-US"/>
              <a:pPr/>
              <a:t>‹#›</a:t>
            </a:fld>
            <a:endParaRPr lang="en-US"/>
          </a:p>
        </p:txBody>
      </p:sp>
    </p:spTree>
    <p:extLst>
      <p:ext uri="{BB962C8B-B14F-4D97-AF65-F5344CB8AC3E}">
        <p14:creationId xmlns:p14="http://schemas.microsoft.com/office/powerpoint/2010/main" val="42773035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Arial" charset="0"/>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Arial" charset="0"/>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Arial" charset="0"/>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Arial" charset="0"/>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03BA6-69B5-4DCB-816E-A39BB461A738}" type="slidenum">
              <a:rPr lang="en-US" smtClean="0"/>
              <a:pPr/>
              <a:t>162</a:t>
            </a:fld>
            <a:endParaRPr lang="en-US"/>
          </a:p>
        </p:txBody>
      </p:sp>
    </p:spTree>
    <p:extLst>
      <p:ext uri="{BB962C8B-B14F-4D97-AF65-F5344CB8AC3E}">
        <p14:creationId xmlns:p14="http://schemas.microsoft.com/office/powerpoint/2010/main" val="3106312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03BA6-69B5-4DCB-816E-A39BB461A738}" type="slidenum">
              <a:rPr lang="en-US" smtClean="0"/>
              <a:pPr/>
              <a:t>163</a:t>
            </a:fld>
            <a:endParaRPr lang="en-US"/>
          </a:p>
        </p:txBody>
      </p:sp>
    </p:spTree>
    <p:extLst>
      <p:ext uri="{BB962C8B-B14F-4D97-AF65-F5344CB8AC3E}">
        <p14:creationId xmlns:p14="http://schemas.microsoft.com/office/powerpoint/2010/main" val="3106312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9154" name="Group 2"/>
          <p:cNvGrpSpPr>
            <a:grpSpLocks/>
          </p:cNvGrpSpPr>
          <p:nvPr/>
        </p:nvGrpSpPr>
        <p:grpSpPr bwMode="auto">
          <a:xfrm>
            <a:off x="0" y="0"/>
            <a:ext cx="9140825" cy="6850063"/>
            <a:chOff x="0" y="0"/>
            <a:chExt cx="5758" cy="4315"/>
          </a:xfrm>
        </p:grpSpPr>
        <p:grpSp>
          <p:nvGrpSpPr>
            <p:cNvPr id="49155" name="Group 3"/>
            <p:cNvGrpSpPr>
              <a:grpSpLocks/>
            </p:cNvGrpSpPr>
            <p:nvPr userDrawn="1"/>
          </p:nvGrpSpPr>
          <p:grpSpPr bwMode="auto">
            <a:xfrm>
              <a:off x="1728" y="2230"/>
              <a:ext cx="4027" cy="2085"/>
              <a:chOff x="1728" y="2230"/>
              <a:chExt cx="4027" cy="2085"/>
            </a:xfrm>
          </p:grpSpPr>
          <p:sp>
            <p:nvSpPr>
              <p:cNvPr id="49156"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57"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58"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59"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60"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9161"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62"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9163"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US" noProof="0"/>
              <a:t>Click to edit Master title style</a:t>
            </a:r>
          </a:p>
        </p:txBody>
      </p:sp>
      <p:sp>
        <p:nvSpPr>
          <p:cNvPr id="4916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a:t>Click to edit Master subtitle style</a:t>
            </a:r>
          </a:p>
        </p:txBody>
      </p:sp>
      <p:sp>
        <p:nvSpPr>
          <p:cNvPr id="49165" name="Rectangle 13"/>
          <p:cNvSpPr>
            <a:spLocks noGrp="1" noChangeArrowheads="1"/>
          </p:cNvSpPr>
          <p:nvPr>
            <p:ph type="dt" sz="quarter" idx="2"/>
          </p:nvPr>
        </p:nvSpPr>
        <p:spPr>
          <a:xfrm>
            <a:off x="457200" y="6248400"/>
            <a:ext cx="2133600" cy="476250"/>
          </a:xfrm>
        </p:spPr>
        <p:txBody>
          <a:bodyPr/>
          <a:lstStyle>
            <a:lvl1pPr>
              <a:defRPr/>
            </a:lvl1pPr>
          </a:lstStyle>
          <a:p>
            <a:endParaRPr lang="en-US"/>
          </a:p>
        </p:txBody>
      </p:sp>
      <p:sp>
        <p:nvSpPr>
          <p:cNvPr id="49166" name="Rectangle 14"/>
          <p:cNvSpPr>
            <a:spLocks noGrp="1" noChangeArrowheads="1"/>
          </p:cNvSpPr>
          <p:nvPr>
            <p:ph type="ftr" sz="quarter" idx="3"/>
          </p:nvPr>
        </p:nvSpPr>
        <p:spPr>
          <a:xfrm>
            <a:off x="3124200" y="6251575"/>
            <a:ext cx="2895600" cy="476250"/>
          </a:xfrm>
        </p:spPr>
        <p:txBody>
          <a:bodyPr/>
          <a:lstStyle>
            <a:lvl1pPr>
              <a:defRPr/>
            </a:lvl1pPr>
          </a:lstStyle>
          <a:p>
            <a:endParaRPr lang="en-US"/>
          </a:p>
        </p:txBody>
      </p:sp>
      <p:sp>
        <p:nvSpPr>
          <p:cNvPr id="49167" name="Rectangle 15"/>
          <p:cNvSpPr>
            <a:spLocks noGrp="1" noChangeArrowheads="1"/>
          </p:cNvSpPr>
          <p:nvPr>
            <p:ph type="sldNum" sz="quarter" idx="4"/>
          </p:nvPr>
        </p:nvSpPr>
        <p:spPr>
          <a:xfrm>
            <a:off x="6553200" y="6254750"/>
            <a:ext cx="2133600" cy="476250"/>
          </a:xfrm>
        </p:spPr>
        <p:txBody>
          <a:bodyPr/>
          <a:lstStyle>
            <a:lvl1pPr>
              <a:defRPr/>
            </a:lvl1pPr>
          </a:lstStyle>
          <a:p>
            <a:fld id="{9513A763-DBC5-4C1D-8A71-469D327A0CD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653B6555-46FC-474A-8D8E-D7104BBF56C2}"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697942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674F46E8-4401-4365-849E-5CA104904FEA}"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191418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08E950A5-C566-401E-8CD0-D9825E80567C}" type="slidenum">
              <a:rPr lang="en-US"/>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a:p>
        </p:txBody>
      </p:sp>
    </p:spTree>
    <p:extLst>
      <p:ext uri="{BB962C8B-B14F-4D97-AF65-F5344CB8AC3E}">
        <p14:creationId xmlns:p14="http://schemas.microsoft.com/office/powerpoint/2010/main" val="1591395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51575"/>
            <a:ext cx="2133600" cy="47625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76250"/>
          </a:xfrm>
        </p:spPr>
        <p:txBody>
          <a:bodyPr/>
          <a:lstStyle>
            <a:lvl1pPr>
              <a:defRPr/>
            </a:lvl1pPr>
          </a:lstStyle>
          <a:p>
            <a:fld id="{A2997938-24EB-4D6A-B0FB-0849DCD5C179}" type="slidenum">
              <a:rPr lang="en-US"/>
              <a:pPr/>
              <a:t>‹#›</a:t>
            </a:fld>
            <a:endParaRPr lang="en-US"/>
          </a:p>
        </p:txBody>
      </p:sp>
      <p:sp>
        <p:nvSpPr>
          <p:cNvPr id="6" name="Footer Placeholder 5"/>
          <p:cNvSpPr>
            <a:spLocks noGrp="1"/>
          </p:cNvSpPr>
          <p:nvPr>
            <p:ph type="ftr" sz="quarter" idx="12"/>
          </p:nvPr>
        </p:nvSpPr>
        <p:spPr>
          <a:xfrm>
            <a:off x="3124200" y="6248400"/>
            <a:ext cx="2895600" cy="476250"/>
          </a:xfrm>
        </p:spPr>
        <p:txBody>
          <a:bodyPr/>
          <a:lstStyle>
            <a:lvl1pPr>
              <a:defRPr/>
            </a:lvl1pPr>
          </a:lstStyle>
          <a:p>
            <a:endParaRPr lang="en-US"/>
          </a:p>
        </p:txBody>
      </p:sp>
    </p:spTree>
    <p:extLst>
      <p:ext uri="{BB962C8B-B14F-4D97-AF65-F5344CB8AC3E}">
        <p14:creationId xmlns:p14="http://schemas.microsoft.com/office/powerpoint/2010/main" val="2804246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65F6E1E7-BB76-4D12-87C3-F87B28C1CCA0}" type="slidenum">
              <a:rPr lang="en-US"/>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a:p>
        </p:txBody>
      </p:sp>
    </p:spTree>
    <p:extLst>
      <p:ext uri="{BB962C8B-B14F-4D97-AF65-F5344CB8AC3E}">
        <p14:creationId xmlns:p14="http://schemas.microsoft.com/office/powerpoint/2010/main" val="84899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51575"/>
            <a:ext cx="2133600" cy="47625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76250"/>
          </a:xfrm>
        </p:spPr>
        <p:txBody>
          <a:bodyPr/>
          <a:lstStyle>
            <a:lvl1pPr>
              <a:defRPr/>
            </a:lvl1pPr>
          </a:lstStyle>
          <a:p>
            <a:fld id="{BF4D3846-87FB-4463-B3D7-F921832D39F3}" type="slidenum">
              <a:rPr lang="en-US"/>
              <a:pPr/>
              <a:t>‹#›</a:t>
            </a:fld>
            <a:endParaRPr lang="en-US"/>
          </a:p>
        </p:txBody>
      </p:sp>
      <p:sp>
        <p:nvSpPr>
          <p:cNvPr id="6" name="Footer Placeholder 5"/>
          <p:cNvSpPr>
            <a:spLocks noGrp="1"/>
          </p:cNvSpPr>
          <p:nvPr>
            <p:ph type="ftr" sz="quarter" idx="12"/>
          </p:nvPr>
        </p:nvSpPr>
        <p:spPr>
          <a:xfrm>
            <a:off x="3124200" y="6248400"/>
            <a:ext cx="2895600" cy="476250"/>
          </a:xfrm>
        </p:spPr>
        <p:txBody>
          <a:bodyPr/>
          <a:lstStyle>
            <a:lvl1pPr>
              <a:defRPr/>
            </a:lvl1pPr>
          </a:lstStyle>
          <a:p>
            <a:endParaRPr lang="en-US"/>
          </a:p>
        </p:txBody>
      </p:sp>
    </p:spTree>
    <p:extLst>
      <p:ext uri="{BB962C8B-B14F-4D97-AF65-F5344CB8AC3E}">
        <p14:creationId xmlns:p14="http://schemas.microsoft.com/office/powerpoint/2010/main" val="464086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B1FFADE-2411-482A-8D06-0885FD82B187}" type="slidenum">
              <a:rPr lang="en-US"/>
              <a:pPr/>
              <a:t>‹#›</a:t>
            </a:fld>
            <a:endParaRPr lang="en-US"/>
          </a:p>
        </p:txBody>
      </p:sp>
    </p:spTree>
    <p:extLst>
      <p:ext uri="{BB962C8B-B14F-4D97-AF65-F5344CB8AC3E}">
        <p14:creationId xmlns:p14="http://schemas.microsoft.com/office/powerpoint/2010/main" val="79390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17DCEDD-2BA3-4A88-B0ED-68C976C718CE}" type="slidenum">
              <a:rPr lang="en-US"/>
              <a:pPr/>
              <a:t>‹#›</a:t>
            </a:fld>
            <a:endParaRPr lang="en-US"/>
          </a:p>
        </p:txBody>
      </p:sp>
    </p:spTree>
    <p:extLst>
      <p:ext uri="{BB962C8B-B14F-4D97-AF65-F5344CB8AC3E}">
        <p14:creationId xmlns:p14="http://schemas.microsoft.com/office/powerpoint/2010/main" val="2931085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BE51EE-7A31-4057-9350-400F993B4292}" type="slidenum">
              <a:rPr lang="en-US"/>
              <a:pPr/>
              <a:t>‹#›</a:t>
            </a:fld>
            <a:endParaRPr lang="en-US"/>
          </a:p>
        </p:txBody>
      </p:sp>
    </p:spTree>
    <p:extLst>
      <p:ext uri="{BB962C8B-B14F-4D97-AF65-F5344CB8AC3E}">
        <p14:creationId xmlns:p14="http://schemas.microsoft.com/office/powerpoint/2010/main" val="1610458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D74613B-A31E-4FEE-B87C-5DD07D287009}" type="slidenum">
              <a:rPr lang="en-US"/>
              <a:pPr/>
              <a:t>‹#›</a:t>
            </a:fld>
            <a:endParaRPr lang="en-US"/>
          </a:p>
        </p:txBody>
      </p:sp>
    </p:spTree>
    <p:extLst>
      <p:ext uri="{BB962C8B-B14F-4D97-AF65-F5344CB8AC3E}">
        <p14:creationId xmlns:p14="http://schemas.microsoft.com/office/powerpoint/2010/main" val="4148080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3A809444-9A4D-43C6-A0E0-1321B2B4A569}"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163290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B84A3DA-1340-4EC9-9588-EC81EAF469CA}" type="slidenum">
              <a:rPr lang="en-US"/>
              <a:pPr/>
              <a:t>‹#›</a:t>
            </a:fld>
            <a:endParaRPr lang="en-US"/>
          </a:p>
        </p:txBody>
      </p:sp>
    </p:spTree>
    <p:extLst>
      <p:ext uri="{BB962C8B-B14F-4D97-AF65-F5344CB8AC3E}">
        <p14:creationId xmlns:p14="http://schemas.microsoft.com/office/powerpoint/2010/main" val="563628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8CCC9DB-528D-47FD-92B6-2A783529DE03}" type="slidenum">
              <a:rPr lang="en-US"/>
              <a:pPr/>
              <a:t>‹#›</a:t>
            </a:fld>
            <a:endParaRPr lang="en-US"/>
          </a:p>
        </p:txBody>
      </p:sp>
    </p:spTree>
    <p:extLst>
      <p:ext uri="{BB962C8B-B14F-4D97-AF65-F5344CB8AC3E}">
        <p14:creationId xmlns:p14="http://schemas.microsoft.com/office/powerpoint/2010/main" val="3119365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9985837-E8A7-4671-B7F7-1A119BBCA6F2}" type="slidenum">
              <a:rPr lang="en-US"/>
              <a:pPr/>
              <a:t>‹#›</a:t>
            </a:fld>
            <a:endParaRPr lang="en-US"/>
          </a:p>
        </p:txBody>
      </p:sp>
    </p:spTree>
    <p:extLst>
      <p:ext uri="{BB962C8B-B14F-4D97-AF65-F5344CB8AC3E}">
        <p14:creationId xmlns:p14="http://schemas.microsoft.com/office/powerpoint/2010/main" val="655542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FC789FC-39FE-48D9-AA5E-D443542723A6}" type="slidenum">
              <a:rPr lang="en-US"/>
              <a:pPr/>
              <a:t>‹#›</a:t>
            </a:fld>
            <a:endParaRPr lang="en-US"/>
          </a:p>
        </p:txBody>
      </p:sp>
    </p:spTree>
    <p:extLst>
      <p:ext uri="{BB962C8B-B14F-4D97-AF65-F5344CB8AC3E}">
        <p14:creationId xmlns:p14="http://schemas.microsoft.com/office/powerpoint/2010/main" val="3929025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D339E61-76F5-4EB8-B80B-12E2B06666DC}" type="slidenum">
              <a:rPr lang="en-US"/>
              <a:pPr/>
              <a:t>‹#›</a:t>
            </a:fld>
            <a:endParaRPr lang="en-US"/>
          </a:p>
        </p:txBody>
      </p:sp>
    </p:spTree>
    <p:extLst>
      <p:ext uri="{BB962C8B-B14F-4D97-AF65-F5344CB8AC3E}">
        <p14:creationId xmlns:p14="http://schemas.microsoft.com/office/powerpoint/2010/main" val="233283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2916D39-2282-4B45-BAC4-32935FA52F3F}" type="slidenum">
              <a:rPr lang="en-US"/>
              <a:pPr/>
              <a:t>‹#›</a:t>
            </a:fld>
            <a:endParaRPr lang="en-US"/>
          </a:p>
        </p:txBody>
      </p:sp>
    </p:spTree>
    <p:extLst>
      <p:ext uri="{BB962C8B-B14F-4D97-AF65-F5344CB8AC3E}">
        <p14:creationId xmlns:p14="http://schemas.microsoft.com/office/powerpoint/2010/main" val="3268714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9DE17FC-A744-4B46-B08A-E251CB405550}" type="slidenum">
              <a:rPr lang="en-US"/>
              <a:pPr/>
              <a:t>‹#›</a:t>
            </a:fld>
            <a:endParaRPr lang="en-US"/>
          </a:p>
        </p:txBody>
      </p:sp>
    </p:spTree>
    <p:extLst>
      <p:ext uri="{BB962C8B-B14F-4D97-AF65-F5344CB8AC3E}">
        <p14:creationId xmlns:p14="http://schemas.microsoft.com/office/powerpoint/2010/main" val="147264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633FFAB-6D36-4679-A0E3-DF0DC5E35D8C}"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1955544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3432795E-7E30-4E8F-8D2E-D09C0268CCA8}"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337683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9E33CCF1-181F-4608-A7FC-7C2E7DD6E77F}" type="slidenum">
              <a:rPr lang="en-US"/>
              <a:pPr/>
              <a:t>‹#›</a:t>
            </a:fld>
            <a:endParaRPr lang="en-US"/>
          </a:p>
        </p:txBody>
      </p:sp>
      <p:sp>
        <p:nvSpPr>
          <p:cNvPr id="9" name="Footer Placeholder 8"/>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890180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BA6BBF7A-921B-4511-B106-3C9EE2C615B0}" type="slidenum">
              <a:rPr lang="en-US"/>
              <a:pPr/>
              <a:t>‹#›</a:t>
            </a:fld>
            <a:endParaRPr lang="en-US"/>
          </a:p>
        </p:txBody>
      </p:sp>
      <p:sp>
        <p:nvSpPr>
          <p:cNvPr id="5" name="Footer Placeholder 4"/>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359628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F75889D6-643F-4341-9975-7F98881D0E0C}" type="slidenum">
              <a:rPr lang="en-US"/>
              <a:pPr/>
              <a:t>‹#›</a:t>
            </a:fld>
            <a:endParaRPr lang="en-US"/>
          </a:p>
        </p:txBody>
      </p:sp>
      <p:sp>
        <p:nvSpPr>
          <p:cNvPr id="4" name="Footer Placeholder 3"/>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09422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0E11A3D2-F5CB-46FF-B2CA-77095ACF171E}"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409514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56465B36-9B5F-43E6-907B-F25F09D8435C}"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212795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48131"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D92F3D8-8926-46BA-8DFA-037594C370FC}" type="slidenum">
              <a:rPr lang="en-US"/>
              <a:pPr/>
              <a:t>‹#›</a:t>
            </a:fld>
            <a:endParaRPr lang="en-US"/>
          </a:p>
        </p:txBody>
      </p:sp>
      <p:grpSp>
        <p:nvGrpSpPr>
          <p:cNvPr id="48132" name="Group 4"/>
          <p:cNvGrpSpPr>
            <a:grpSpLocks/>
          </p:cNvGrpSpPr>
          <p:nvPr/>
        </p:nvGrpSpPr>
        <p:grpSpPr bwMode="auto">
          <a:xfrm>
            <a:off x="0" y="0"/>
            <a:ext cx="9140825" cy="6850063"/>
            <a:chOff x="0" y="0"/>
            <a:chExt cx="5758" cy="4315"/>
          </a:xfrm>
        </p:grpSpPr>
        <p:grpSp>
          <p:nvGrpSpPr>
            <p:cNvPr id="48133" name="Group 5"/>
            <p:cNvGrpSpPr>
              <a:grpSpLocks/>
            </p:cNvGrpSpPr>
            <p:nvPr userDrawn="1"/>
          </p:nvGrpSpPr>
          <p:grpSpPr bwMode="auto">
            <a:xfrm>
              <a:off x="1728" y="2230"/>
              <a:ext cx="4027" cy="2085"/>
              <a:chOff x="1728" y="2230"/>
              <a:chExt cx="4027" cy="2085"/>
            </a:xfrm>
          </p:grpSpPr>
          <p:sp>
            <p:nvSpPr>
              <p:cNvPr id="48134"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35"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36"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37"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38"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8139"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140"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8141"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2"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en-US"/>
          </a:p>
        </p:txBody>
      </p:sp>
      <p:sp>
        <p:nvSpPr>
          <p:cNvPr id="48143"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653"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76" r:id="rId12"/>
    <p:sldLayoutId id="2147483677" r:id="rId13"/>
    <p:sldLayoutId id="2147483678" r:id="rId14"/>
    <p:sldLayoutId id="2147483679" r:id="rId15"/>
  </p:sldLayoutIdLst>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57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7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257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257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5CA5E261-FDEC-4764-8B16-D388848FD69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6.wm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wmf"/></Relationships>
</file>

<file path=ppt/slides/_rels/slide156.xml.rels><?xml version="1.0" encoding="UTF-8" standalone="yes"?>
<Relationships xmlns="http://schemas.openxmlformats.org/package/2006/relationships"><Relationship Id="rId2" Type="http://schemas.openxmlformats.org/officeDocument/2006/relationships/image" Target="../media/image106.wmf"/><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7.emf"/></Relationships>
</file>

<file path=ppt/slides/_rels/slide15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08.emf"/></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10.emf"/></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10.emf"/><Relationship Id="rId4" Type="http://schemas.openxmlformats.org/officeDocument/2006/relationships/oleObject" Target="../embeddings/oleObject6.bin"/></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10.emf"/><Relationship Id="rId4" Type="http://schemas.openxmlformats.org/officeDocument/2006/relationships/oleObject" Target="../embeddings/oleObject7.bin"/></Relationships>
</file>

<file path=ppt/slides/_rels/slide16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10.emf"/></Relationships>
</file>

<file path=ppt/slides/_rels/slide16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10.emf"/></Relationships>
</file>

<file path=ppt/slides/_rels/slide1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4.xml"/></Relationships>
</file>

<file path=ppt/slides/_rels/slide17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4.xml"/></Relationships>
</file>

<file path=ppt/slides/_rels/slide17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4.xml"/></Relationships>
</file>

<file path=ppt/slides/_rels/slide17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2.xml"/></Relationships>
</file>

<file path=ppt/slides/_rels/slide19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18.wmf"/><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slideLayout" Target="../slideLayouts/slideLayout17.xml"/></Relationships>
</file>

<file path=ppt/slides/_rels/slide212.x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slideLayout" Target="../slideLayouts/slideLayout2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29.wmf"/><Relationship Id="rId1" Type="http://schemas.openxmlformats.org/officeDocument/2006/relationships/slideLayout" Target="../slideLayouts/slideLayout22.xml"/></Relationships>
</file>

<file path=ppt/slides/_rels/slide2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2" Type="http://schemas.openxmlformats.org/officeDocument/2006/relationships/hyperlink" Target="http://currency.ggtrust.com/"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lietaer.com/"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google.com.ec/imgres?imgurl=http://network.nationalpost.com/np/blogs/francis/brokenpiggybank.jpg&amp;imgrefurl=http://network.nationalpost.com/np/blogs/francis/archive/2009/01/23/americans-are-tax-crybabies.aspx&amp;usg=__2HmaNTYYy60rpx-dNjkjS6_-qoc=&amp;h=376&amp;w=500&amp;sz=58&amp;hl=en&amp;start=232&amp;sig2=qrBEKp0Fgz0iZNjAqhP75A&amp;tbnid=cR5eOT-PI2sywM:&amp;tbnh=130&amp;tbnw=181&amp;ei=OcVVTKJlgfjwBrPmmZUF&amp;prev=/images?q=greed+and+scarcity&amp;um=1&amp;hl=en&amp;safe=off&amp;client=firefox-a&amp;rls=org.mozilla:en-US:official&amp;biw=1274&amp;bih=741&amp;tbs=isch:10,5635&amp;um=1&amp;itbs=1&amp;iact=rc&amp;dur=762&amp;page=10&amp;ndsp=25&amp;ved=1t:429,r:15,s:232&amp;tx=114&amp;ty=99&amp;biw=1274&amp;bih=741"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1.vml"/><Relationship Id="rId4" Type="http://schemas.openxmlformats.org/officeDocument/2006/relationships/image" Target="../media/image58.emf"/></Relationships>
</file>

<file path=ppt/slides/_rels/slide9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p:txBody>
          <a:bodyPr/>
          <a:lstStyle/>
          <a:p>
            <a:r>
              <a:rPr lang="en-US" b="0" dirty="0"/>
              <a:t>The Soul of Money </a:t>
            </a:r>
            <a:endParaRPr lang="en-US" dirty="0"/>
          </a:p>
        </p:txBody>
      </p:sp>
      <p:sp>
        <p:nvSpPr>
          <p:cNvPr id="4101" name="Rectangle 5"/>
          <p:cNvSpPr>
            <a:spLocks noGrp="1" noChangeArrowheads="1"/>
          </p:cNvSpPr>
          <p:nvPr>
            <p:ph type="subTitle" idx="1"/>
          </p:nvPr>
        </p:nvSpPr>
        <p:spPr>
          <a:xfrm>
            <a:off x="3505200" y="3505200"/>
            <a:ext cx="5638800" cy="1876425"/>
          </a:xfrm>
        </p:spPr>
        <p:txBody>
          <a:bodyPr/>
          <a:lstStyle/>
          <a:p>
            <a:pPr>
              <a:lnSpc>
                <a:spcPct val="90000"/>
              </a:lnSpc>
            </a:pPr>
            <a:r>
              <a:rPr lang="en-US" b="1" dirty="0"/>
              <a:t>Beyond Greed and Scarcity</a:t>
            </a:r>
          </a:p>
          <a:p>
            <a:pPr>
              <a:lnSpc>
                <a:spcPct val="90000"/>
              </a:lnSpc>
            </a:pPr>
            <a:endParaRPr lang="en-US" sz="2400" b="1" dirty="0"/>
          </a:p>
          <a:p>
            <a:pPr>
              <a:lnSpc>
                <a:spcPct val="90000"/>
              </a:lnSpc>
            </a:pPr>
            <a:r>
              <a:rPr lang="en-US" sz="2400" b="1" dirty="0"/>
              <a:t>Unpublished Manuscript</a:t>
            </a:r>
          </a:p>
          <a:p>
            <a:pPr>
              <a:lnSpc>
                <a:spcPct val="90000"/>
              </a:lnSpc>
            </a:pPr>
            <a:r>
              <a:rPr lang="en-US" sz="2400" b="1" dirty="0"/>
              <a:t> by Bernard </a:t>
            </a:r>
            <a:r>
              <a:rPr lang="en-US" sz="2400" b="1" dirty="0" err="1"/>
              <a:t>Lietaer</a:t>
            </a:r>
            <a:endParaRPr lang="en-US" sz="2400" b="1" dirty="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evt="onBegin" delay="0">
                          <p:tn val="2"/>
                        </p:cond>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 calcmode="lin" valueType="num">
                                      <p:cBhvr additive="base">
                                        <p:cTn id="7" dur="500" fill="hold">
                                          <p:stCondLst>
                                            <p:cond delay="0"/>
                                          </p:stCondLst>
                                        </p:cTn>
                                        <p:tgtEl>
                                          <p:spTgt spid="41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stCondLst>
                                            <p:cond delay="0"/>
                                          </p:stCondLst>
                                        </p:cTn>
                                        <p:tgtEl>
                                          <p:spTgt spid="4100">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withGroup">
                            <p:stCondLst>
                              <p:cond delay="500"/>
                            </p:stCondLst>
                            <p:childTnLst>
                              <p:par>
                                <p:cTn id="10" presetID="9" presetClass="entr" presetSubtype="0" fill="hold" grpId="0" nodeType="afterEffect">
                                  <p:stCondLst>
                                    <p:cond delay="500"/>
                                  </p:stCondLst>
                                  <p:childTnLst>
                                    <p:set>
                                      <p:cBhvr>
                                        <p:cTn id="11" dur="1" fill="hold">
                                          <p:stCondLst>
                                            <p:cond delay="0"/>
                                          </p:stCondLst>
                                        </p:cTn>
                                        <p:tgtEl>
                                          <p:spTgt spid="4101">
                                            <p:txEl>
                                              <p:pRg st="0" end="0"/>
                                            </p:txEl>
                                          </p:spTgt>
                                        </p:tgtEl>
                                        <p:attrNameLst>
                                          <p:attrName>style.visibility</p:attrName>
                                        </p:attrNameLst>
                                      </p:cBhvr>
                                      <p:to>
                                        <p:strVal val="visible"/>
                                      </p:to>
                                    </p:set>
                                    <p:animEffect transition="in" filter="dissolve">
                                      <p:cBhvr>
                                        <p:cTn id="12" dur="500">
                                          <p:stCondLst>
                                            <p:cond delay="0"/>
                                          </p:stCondLst>
                                        </p:cTn>
                                        <p:tgtEl>
                                          <p:spTgt spid="4101">
                                            <p:txEl>
                                              <p:pRg st="0" end="0"/>
                                            </p:txEl>
                                          </p:spTgt>
                                        </p:tgtEl>
                                      </p:cBhvr>
                                    </p:animEffect>
                                  </p:childTnLst>
                                </p:cTn>
                              </p:par>
                            </p:childTnLst>
                          </p:cTn>
                        </p:par>
                        <p:par>
                          <p:cTn id="13" fill="hold">
                            <p:stCondLst>
                              <p:cond delay="1500"/>
                            </p:stCondLst>
                            <p:childTnLst>
                              <p:par>
                                <p:cTn id="14" presetID="9" presetClass="entr" presetSubtype="0" fill="hold" grpId="0" nodeType="afterEffect">
                                  <p:stCondLst>
                                    <p:cond delay="1000"/>
                                  </p:stCondLst>
                                  <p:childTnLst>
                                    <p:set>
                                      <p:cBhvr>
                                        <p:cTn id="15" dur="1" fill="hold">
                                          <p:stCondLst>
                                            <p:cond delay="0"/>
                                          </p:stCondLst>
                                        </p:cTn>
                                        <p:tgtEl>
                                          <p:spTgt spid="4101">
                                            <p:txEl>
                                              <p:pRg st="2" end="2"/>
                                            </p:txEl>
                                          </p:spTgt>
                                        </p:tgtEl>
                                        <p:attrNameLst>
                                          <p:attrName>style.visibility</p:attrName>
                                        </p:attrNameLst>
                                      </p:cBhvr>
                                      <p:to>
                                        <p:strVal val="visible"/>
                                      </p:to>
                                    </p:set>
                                    <p:animEffect transition="in" filter="dissolve">
                                      <p:cBhvr>
                                        <p:cTn id="16" dur="500">
                                          <p:stCondLst>
                                            <p:cond delay="0"/>
                                          </p:stCondLst>
                                        </p:cTn>
                                        <p:tgtEl>
                                          <p:spTgt spid="4101">
                                            <p:txEl>
                                              <p:pRg st="2" end="2"/>
                                            </p:txEl>
                                          </p:spTgt>
                                        </p:tgtEl>
                                      </p:cBhvr>
                                    </p:animEffect>
                                  </p:childTnLst>
                                </p:cTn>
                              </p:par>
                            </p:childTnLst>
                          </p:cTn>
                        </p:par>
                        <p:par>
                          <p:cTn id="17" fill="hold">
                            <p:stCondLst>
                              <p:cond delay="3000"/>
                            </p:stCondLst>
                            <p:childTnLst>
                              <p:par>
                                <p:cTn id="18" presetID="9" presetClass="entr" presetSubtype="0" fill="hold" grpId="0" nodeType="afterEffect">
                                  <p:stCondLst>
                                    <p:cond delay="0"/>
                                  </p:stCondLst>
                                  <p:childTnLst>
                                    <p:set>
                                      <p:cBhvr>
                                        <p:cTn id="19" dur="1" fill="hold">
                                          <p:stCondLst>
                                            <p:cond delay="0"/>
                                          </p:stCondLst>
                                        </p:cTn>
                                        <p:tgtEl>
                                          <p:spTgt spid="4101">
                                            <p:txEl>
                                              <p:pRg st="3" end="3"/>
                                            </p:txEl>
                                          </p:spTgt>
                                        </p:tgtEl>
                                        <p:attrNameLst>
                                          <p:attrName>style.visibility</p:attrName>
                                        </p:attrNameLst>
                                      </p:cBhvr>
                                      <p:to>
                                        <p:strVal val="visible"/>
                                      </p:to>
                                    </p:set>
                                    <p:animEffect transition="in" filter="dissolve">
                                      <p:cBhvr>
                                        <p:cTn id="20" dur="500">
                                          <p:stCondLst>
                                            <p:cond delay="0"/>
                                          </p:stCondLst>
                                        </p:cTn>
                                        <p:tgtEl>
                                          <p:spTgt spid="410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allAtOnce"/>
      <p:bldP spid="4101" grpId="0" uiExpand="1"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1447800" y="228600"/>
            <a:ext cx="693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sz="2400" dirty="0">
                <a:latin typeface="Times New Roman" pitchFamily="18" charset="0"/>
              </a:rPr>
              <a:t>Ken Wilber’s Four Quadrants Classifying Fields of Knowledge</a:t>
            </a:r>
          </a:p>
        </p:txBody>
      </p:sp>
      <p:grpSp>
        <p:nvGrpSpPr>
          <p:cNvPr id="21511" name="Group 7"/>
          <p:cNvGrpSpPr>
            <a:grpSpLocks noChangeAspect="1"/>
          </p:cNvGrpSpPr>
          <p:nvPr/>
        </p:nvGrpSpPr>
        <p:grpSpPr bwMode="auto">
          <a:xfrm>
            <a:off x="95250" y="1576388"/>
            <a:ext cx="8866188" cy="4775200"/>
            <a:chOff x="60" y="321"/>
            <a:chExt cx="5585" cy="3008"/>
          </a:xfrm>
        </p:grpSpPr>
        <p:sp useBgFill="1">
          <p:nvSpPr>
            <p:cNvPr id="21512" name="Rectangle 8"/>
            <p:cNvSpPr>
              <a:spLocks noChangeArrowheads="1"/>
            </p:cNvSpPr>
            <p:nvPr/>
          </p:nvSpPr>
          <p:spPr bwMode="auto">
            <a:xfrm>
              <a:off x="4311" y="1697"/>
              <a:ext cx="168"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000000"/>
                  </a:solidFill>
                  <a:latin typeface="Times New Roman" pitchFamily="18" charset="0"/>
                </a:rPr>
                <a:t>    </a:t>
              </a:r>
              <a:endParaRPr lang="en-US"/>
            </a:p>
          </p:txBody>
        </p:sp>
        <p:sp useBgFill="1">
          <p:nvSpPr>
            <p:cNvPr id="21513" name="Rectangle 9"/>
            <p:cNvSpPr>
              <a:spLocks noChangeArrowheads="1"/>
            </p:cNvSpPr>
            <p:nvPr/>
          </p:nvSpPr>
          <p:spPr bwMode="auto">
            <a:xfrm>
              <a:off x="4455" y="1696"/>
              <a:ext cx="57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Exterior</a:t>
              </a:r>
              <a:endParaRPr lang="en-US" dirty="0"/>
            </a:p>
          </p:txBody>
        </p:sp>
        <p:sp useBgFill="1">
          <p:nvSpPr>
            <p:cNvPr id="21514" name="Rectangle 10"/>
            <p:cNvSpPr>
              <a:spLocks noChangeArrowheads="1"/>
            </p:cNvSpPr>
            <p:nvPr/>
          </p:nvSpPr>
          <p:spPr bwMode="auto">
            <a:xfrm>
              <a:off x="3871" y="1894"/>
              <a:ext cx="177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(Description of Behavior)</a:t>
              </a:r>
              <a:endParaRPr lang="en-US" dirty="0"/>
            </a:p>
          </p:txBody>
        </p:sp>
        <p:sp useBgFill="1">
          <p:nvSpPr>
            <p:cNvPr id="21515" name="Line 11"/>
            <p:cNvSpPr>
              <a:spLocks noChangeShapeType="1"/>
            </p:cNvSpPr>
            <p:nvPr/>
          </p:nvSpPr>
          <p:spPr bwMode="auto">
            <a:xfrm>
              <a:off x="2784" y="764"/>
              <a:ext cx="1" cy="2297"/>
            </a:xfrm>
            <a:prstGeom prst="line">
              <a:avLst/>
            </a:prstGeom>
            <a:ln w="12700">
              <a:solidFill>
                <a:schemeClr val="tx1"/>
              </a:solidFill>
              <a:round/>
              <a:headEnd/>
              <a:tailEnd/>
            </a:ln>
          </p:spPr>
          <p:txBody>
            <a:bodyPr/>
            <a:lstStyle/>
            <a:p>
              <a:endParaRPr lang="en-US"/>
            </a:p>
          </p:txBody>
        </p:sp>
        <p:sp useBgFill="1">
          <p:nvSpPr>
            <p:cNvPr id="21516" name="Line 12"/>
            <p:cNvSpPr>
              <a:spLocks noChangeShapeType="1"/>
            </p:cNvSpPr>
            <p:nvPr/>
          </p:nvSpPr>
          <p:spPr bwMode="auto">
            <a:xfrm>
              <a:off x="1152" y="1664"/>
              <a:ext cx="2978" cy="1"/>
            </a:xfrm>
            <a:prstGeom prst="line">
              <a:avLst/>
            </a:prstGeom>
            <a:ln w="12700">
              <a:solidFill>
                <a:schemeClr val="tx1"/>
              </a:solidFill>
              <a:round/>
              <a:headEnd/>
              <a:tailEnd/>
            </a:ln>
          </p:spPr>
          <p:txBody>
            <a:bodyPr/>
            <a:lstStyle/>
            <a:p>
              <a:endParaRPr lang="en-US"/>
            </a:p>
          </p:txBody>
        </p:sp>
        <p:sp useBgFill="1">
          <p:nvSpPr>
            <p:cNvPr id="21517" name="Rectangle 13"/>
            <p:cNvSpPr>
              <a:spLocks noChangeArrowheads="1"/>
            </p:cNvSpPr>
            <p:nvPr/>
          </p:nvSpPr>
          <p:spPr bwMode="auto">
            <a:xfrm>
              <a:off x="656" y="1713"/>
              <a:ext cx="541"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Interior</a:t>
              </a:r>
              <a:endParaRPr lang="en-US" dirty="0"/>
            </a:p>
          </p:txBody>
        </p:sp>
        <p:sp useBgFill="1">
          <p:nvSpPr>
            <p:cNvPr id="21518" name="Rectangle 14"/>
            <p:cNvSpPr>
              <a:spLocks noChangeArrowheads="1"/>
            </p:cNvSpPr>
            <p:nvPr/>
          </p:nvSpPr>
          <p:spPr bwMode="auto">
            <a:xfrm>
              <a:off x="60" y="1911"/>
              <a:ext cx="1932"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of Meaning)</a:t>
              </a:r>
              <a:endParaRPr lang="en-US" dirty="0"/>
            </a:p>
          </p:txBody>
        </p:sp>
        <p:sp useBgFill="1">
          <p:nvSpPr>
            <p:cNvPr id="21519" name="Rectangle 15"/>
            <p:cNvSpPr>
              <a:spLocks noChangeArrowheads="1"/>
            </p:cNvSpPr>
            <p:nvPr/>
          </p:nvSpPr>
          <p:spPr bwMode="auto">
            <a:xfrm>
              <a:off x="2496" y="321"/>
              <a:ext cx="71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Individual</a:t>
              </a:r>
              <a:endParaRPr lang="en-US" dirty="0"/>
            </a:p>
          </p:txBody>
        </p:sp>
        <p:sp useBgFill="1">
          <p:nvSpPr>
            <p:cNvPr id="21520" name="Rectangle 16"/>
            <p:cNvSpPr>
              <a:spLocks noChangeArrowheads="1"/>
            </p:cNvSpPr>
            <p:nvPr/>
          </p:nvSpPr>
          <p:spPr bwMode="auto">
            <a:xfrm>
              <a:off x="2448" y="3127"/>
              <a:ext cx="68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Collective</a:t>
              </a:r>
              <a:endParaRPr lang="en-US" dirty="0"/>
            </a:p>
          </p:txBody>
        </p:sp>
      </p:grpSp>
      <p:sp useBgFill="1">
        <p:nvSpPr>
          <p:cNvPr id="14" name="Rectangle 15"/>
          <p:cNvSpPr>
            <a:spLocks noChangeArrowheads="1"/>
          </p:cNvSpPr>
          <p:nvPr/>
        </p:nvSpPr>
        <p:spPr bwMode="auto">
          <a:xfrm>
            <a:off x="2133600" y="2438399"/>
            <a:ext cx="200376"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a:t>
            </a:r>
            <a:endParaRPr lang="en-US" dirty="0"/>
          </a:p>
        </p:txBody>
      </p:sp>
      <p:sp useBgFill="1">
        <p:nvSpPr>
          <p:cNvPr id="15" name="Rectangle 15"/>
          <p:cNvSpPr>
            <a:spLocks noChangeArrowheads="1"/>
          </p:cNvSpPr>
          <p:nvPr/>
        </p:nvSpPr>
        <p:spPr bwMode="auto">
          <a:xfrm>
            <a:off x="5685177" y="2438398"/>
            <a:ext cx="343043"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a:t>
            </a:r>
            <a:endParaRPr lang="en-US" sz="3600" dirty="0"/>
          </a:p>
        </p:txBody>
      </p:sp>
      <p:sp useBgFill="1">
        <p:nvSpPr>
          <p:cNvPr id="16" name="Rectangle 15"/>
          <p:cNvSpPr>
            <a:spLocks noChangeArrowheads="1"/>
          </p:cNvSpPr>
          <p:nvPr/>
        </p:nvSpPr>
        <p:spPr bwMode="auto">
          <a:xfrm>
            <a:off x="5685176" y="5105399"/>
            <a:ext cx="543418"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Its</a:t>
            </a:r>
            <a:endParaRPr lang="en-US" dirty="0"/>
          </a:p>
        </p:txBody>
      </p:sp>
      <p:sp useBgFill="1">
        <p:nvSpPr>
          <p:cNvPr id="17" name="Rectangle 15"/>
          <p:cNvSpPr>
            <a:spLocks noChangeArrowheads="1"/>
          </p:cNvSpPr>
          <p:nvPr/>
        </p:nvSpPr>
        <p:spPr bwMode="auto">
          <a:xfrm>
            <a:off x="2133599" y="5105400"/>
            <a:ext cx="646395"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We</a:t>
            </a:r>
            <a:endParaRPr lang="en-US" dirty="0"/>
          </a:p>
        </p:txBody>
      </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b="1" dirty="0">
                <a:solidFill>
                  <a:srgbClr val="FFFF00"/>
                </a:solidFill>
              </a:rPr>
              <a:t>It is possible to experience any subject from any of the four quadrants.</a:t>
            </a:r>
          </a:p>
          <a:p>
            <a:r>
              <a:rPr lang="en-US" sz="3600" b="1" dirty="0">
                <a:solidFill>
                  <a:srgbClr val="FFFF00"/>
                </a:solidFill>
              </a:rPr>
              <a:t>By shifting one’s attention from one quadrant to another, and experiencing the subject from each viewpoint one gains a more complete understanding of the subject</a:t>
            </a:r>
          </a:p>
        </p:txBody>
      </p:sp>
    </p:spTree>
    <p:extLst>
      <p:ext uri="{BB962C8B-B14F-4D97-AF65-F5344CB8AC3E}">
        <p14:creationId xmlns:p14="http://schemas.microsoft.com/office/powerpoint/2010/main" val="153884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1511"/>
                                        </p:tgtEl>
                                      </p:cBhvr>
                                    </p:animEffect>
                                    <p:set>
                                      <p:cBhvr>
                                        <p:cTn id="12" dur="1" fill="hold">
                                          <p:stCondLst>
                                            <p:cond delay="499"/>
                                          </p:stCondLst>
                                        </p:cTn>
                                        <p:tgtEl>
                                          <p:spTgt spid="21511"/>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p:txBody>
          <a:bodyPr/>
          <a:lstStyle/>
          <a:p>
            <a:r>
              <a:rPr lang="en-US" sz="4000"/>
              <a:t>Three Shadows of the Great Mother Archetype</a:t>
            </a:r>
          </a:p>
        </p:txBody>
      </p:sp>
      <p:sp>
        <p:nvSpPr>
          <p:cNvPr id="187395" name="Rectangle 3"/>
          <p:cNvSpPr>
            <a:spLocks noGrp="1" noChangeArrowheads="1"/>
          </p:cNvSpPr>
          <p:nvPr>
            <p:ph type="body" idx="1"/>
          </p:nvPr>
        </p:nvSpPr>
        <p:spPr>
          <a:xfrm>
            <a:off x="228600" y="1600200"/>
            <a:ext cx="4419600" cy="4525963"/>
          </a:xfrm>
        </p:spPr>
        <p:txBody>
          <a:bodyPr/>
          <a:lstStyle/>
          <a:p>
            <a:r>
              <a:rPr lang="en-US" sz="2800" dirty="0"/>
              <a:t>An interest in the macabre emerged, as witnessed in the art in Paris cemeteries</a:t>
            </a:r>
          </a:p>
          <a:p>
            <a:r>
              <a:rPr lang="en-US" sz="2800" dirty="0"/>
              <a:t>Thus, the three shadows of the repressed Great Mother Archetype re-emerged:</a:t>
            </a:r>
          </a:p>
          <a:p>
            <a:pPr lvl="1"/>
            <a:r>
              <a:rPr lang="en-US" sz="2400" dirty="0"/>
              <a:t>Sex</a:t>
            </a:r>
          </a:p>
          <a:p>
            <a:pPr lvl="1"/>
            <a:r>
              <a:rPr lang="en-US" sz="2400" dirty="0"/>
              <a:t>Death</a:t>
            </a:r>
          </a:p>
          <a:p>
            <a:pPr lvl="1"/>
            <a:r>
              <a:rPr lang="en-US" sz="2400" dirty="0"/>
              <a:t>Money</a:t>
            </a:r>
          </a:p>
        </p:txBody>
      </p:sp>
      <p:pic>
        <p:nvPicPr>
          <p:cNvPr id="1873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057400"/>
            <a:ext cx="4495800" cy="336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p:txBody>
          <a:bodyPr/>
          <a:lstStyle/>
          <a:p>
            <a:r>
              <a:rPr lang="en-US"/>
              <a:t>How The Music Stopped</a:t>
            </a:r>
          </a:p>
        </p:txBody>
      </p:sp>
      <p:sp>
        <p:nvSpPr>
          <p:cNvPr id="161795" name="Rectangle 3"/>
          <p:cNvSpPr>
            <a:spLocks noGrp="1" noChangeArrowheads="1"/>
          </p:cNvSpPr>
          <p:nvPr>
            <p:ph type="body" idx="1"/>
          </p:nvPr>
        </p:nvSpPr>
        <p:spPr/>
        <p:txBody>
          <a:bodyPr/>
          <a:lstStyle/>
          <a:p>
            <a:r>
              <a:rPr lang="en-US" sz="3600"/>
              <a:t>Population contracted beginning in 1300.</a:t>
            </a:r>
          </a:p>
          <a:p>
            <a:r>
              <a:rPr lang="en-US" sz="3600"/>
              <a:t>Land under cultivation decreased</a:t>
            </a:r>
          </a:p>
          <a:p>
            <a:r>
              <a:rPr lang="en-US" sz="3600"/>
              <a:t>Ability to feed the population declined</a:t>
            </a:r>
          </a:p>
          <a:p>
            <a:r>
              <a:rPr lang="en-US" sz="3600"/>
              <a:t>Famines first killed off 10% of the population in 1315 and 1316</a:t>
            </a:r>
          </a:p>
          <a:p>
            <a:r>
              <a:rPr lang="en-US" sz="3600"/>
              <a:t>Resulting epidemics then killed of 30%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p:txBody>
          <a:bodyPr/>
          <a:lstStyle/>
          <a:p>
            <a:r>
              <a:rPr lang="en-US"/>
              <a:t>How The Music Stopped</a:t>
            </a:r>
          </a:p>
        </p:txBody>
      </p:sp>
      <p:sp>
        <p:nvSpPr>
          <p:cNvPr id="165891" name="Rectangle 3"/>
          <p:cNvSpPr>
            <a:spLocks noGrp="1" noChangeArrowheads="1"/>
          </p:cNvSpPr>
          <p:nvPr>
            <p:ph type="body" idx="1"/>
          </p:nvPr>
        </p:nvSpPr>
        <p:spPr>
          <a:xfrm>
            <a:off x="457200" y="1600200"/>
            <a:ext cx="4419600" cy="4525963"/>
          </a:xfrm>
        </p:spPr>
        <p:txBody>
          <a:bodyPr/>
          <a:lstStyle/>
          <a:p>
            <a:pPr>
              <a:lnSpc>
                <a:spcPct val="90000"/>
              </a:lnSpc>
            </a:pPr>
            <a:r>
              <a:rPr lang="en-US"/>
              <a:t>Inquisition was initiated to retrench the power of the Church</a:t>
            </a:r>
          </a:p>
          <a:p>
            <a:pPr>
              <a:lnSpc>
                <a:spcPct val="90000"/>
              </a:lnSpc>
            </a:pPr>
            <a:r>
              <a:rPr lang="en-US"/>
              <a:t>10-15% of the population were killed as witches</a:t>
            </a:r>
          </a:p>
          <a:p>
            <a:pPr>
              <a:lnSpc>
                <a:spcPct val="90000"/>
              </a:lnSpc>
            </a:pPr>
            <a:r>
              <a:rPr lang="en-US"/>
              <a:t>The Black Death was a </a:t>
            </a:r>
            <a:r>
              <a:rPr lang="en-US" b="1" i="1"/>
              <a:t>result</a:t>
            </a:r>
            <a:r>
              <a:rPr lang="en-US"/>
              <a:t>, not a cause, of the collapse of society</a:t>
            </a:r>
          </a:p>
        </p:txBody>
      </p:sp>
      <p:pic>
        <p:nvPicPr>
          <p:cNvPr id="165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752600"/>
            <a:ext cx="3113088"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5" name="Rectangle 5"/>
          <p:cNvSpPr>
            <a:spLocks noChangeArrowheads="1"/>
          </p:cNvSpPr>
          <p:nvPr/>
        </p:nvSpPr>
        <p:spPr bwMode="auto">
          <a:xfrm>
            <a:off x="0" y="1652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163844" name="Object 4"/>
          <p:cNvGraphicFramePr>
            <a:graphicFrameLocks noChangeAspect="1"/>
          </p:cNvGraphicFramePr>
          <p:nvPr/>
        </p:nvGraphicFramePr>
        <p:xfrm>
          <a:off x="0" y="1454150"/>
          <a:ext cx="8834438" cy="5099050"/>
        </p:xfrm>
        <a:graphic>
          <a:graphicData uri="http://schemas.openxmlformats.org/presentationml/2006/ole">
            <mc:AlternateContent xmlns:mc="http://schemas.openxmlformats.org/markup-compatibility/2006">
              <mc:Choice xmlns:v="urn:schemas-microsoft-com:vml" Requires="v">
                <p:oleObj spid="_x0000_s163886" name="Picture" r:id="rId3" imgW="6153840" imgH="3553920" progId="Word.Picture.8">
                  <p:embed/>
                </p:oleObj>
              </mc:Choice>
              <mc:Fallback>
                <p:oleObj name="Picture" r:id="rId3" imgW="6153840" imgH="3553920" progId="Word.Pictur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54150"/>
                        <a:ext cx="8834438" cy="5099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46" name="Rectangle 6"/>
          <p:cNvSpPr>
            <a:spLocks noGrp="1" noRot="1" noChangeArrowheads="1"/>
          </p:cNvSpPr>
          <p:nvPr>
            <p:ph type="title"/>
          </p:nvPr>
        </p:nvSpPr>
        <p:spPr>
          <a:xfrm>
            <a:off x="457200" y="304800"/>
            <a:ext cx="8229600" cy="1143000"/>
          </a:xfrm>
        </p:spPr>
        <p:txBody>
          <a:bodyPr/>
          <a:lstStyle/>
          <a:p>
            <a:r>
              <a:rPr lang="en-US"/>
              <a:t>Population Decline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p:txBody>
          <a:bodyPr/>
          <a:lstStyle/>
          <a:p>
            <a:r>
              <a:rPr lang="en-US"/>
              <a:t>What Caused the Collapse?</a:t>
            </a:r>
          </a:p>
        </p:txBody>
      </p:sp>
      <p:sp>
        <p:nvSpPr>
          <p:cNvPr id="164867" name="Rectangle 3"/>
          <p:cNvSpPr>
            <a:spLocks noGrp="1" noChangeArrowheads="1"/>
          </p:cNvSpPr>
          <p:nvPr>
            <p:ph type="body" idx="1"/>
          </p:nvPr>
        </p:nvSpPr>
        <p:spPr/>
        <p:txBody>
          <a:bodyPr/>
          <a:lstStyle/>
          <a:p>
            <a:pPr>
              <a:lnSpc>
                <a:spcPct val="90000"/>
              </a:lnSpc>
            </a:pPr>
            <a:r>
              <a:rPr lang="en-US"/>
              <a:t>The demurrage system was abused</a:t>
            </a:r>
          </a:p>
          <a:p>
            <a:pPr>
              <a:lnSpc>
                <a:spcPct val="90000"/>
              </a:lnSpc>
            </a:pPr>
            <a:r>
              <a:rPr lang="en-US"/>
              <a:t>The monetary system was contracted by increased central authority</a:t>
            </a:r>
          </a:p>
          <a:p>
            <a:pPr lvl="1">
              <a:lnSpc>
                <a:spcPct val="90000"/>
              </a:lnSpc>
            </a:pPr>
            <a:r>
              <a:rPr lang="en-US"/>
              <a:t>Larger regions made recoining more unwieldy</a:t>
            </a:r>
          </a:p>
          <a:p>
            <a:pPr lvl="1">
              <a:lnSpc>
                <a:spcPct val="90000"/>
              </a:lnSpc>
            </a:pPr>
            <a:r>
              <a:rPr lang="en-US"/>
              <a:t>Currency debasement (like Philip IV of France from 1298 onwards) affected larger areas</a:t>
            </a:r>
          </a:p>
          <a:p>
            <a:pPr>
              <a:lnSpc>
                <a:spcPct val="90000"/>
              </a:lnSpc>
            </a:pPr>
            <a:r>
              <a:rPr lang="en-US"/>
              <a:t>Royal monetary authority was enforced militarily</a:t>
            </a:r>
          </a:p>
          <a:p>
            <a:pPr>
              <a:lnSpc>
                <a:spcPct val="90000"/>
              </a:lnSpc>
            </a:pPr>
            <a:r>
              <a:rPr lang="en-US"/>
              <a:t>Destruction of Templars as Central Bankers in 1307</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rrowheads="1"/>
          </p:cNvSpPr>
          <p:nvPr>
            <p:ph type="title"/>
          </p:nvPr>
        </p:nvSpPr>
        <p:spPr/>
        <p:txBody>
          <a:bodyPr/>
          <a:lstStyle/>
          <a:p>
            <a:r>
              <a:rPr lang="en-US"/>
              <a:t>Demurrage Abused</a:t>
            </a:r>
          </a:p>
        </p:txBody>
      </p:sp>
      <p:sp>
        <p:nvSpPr>
          <p:cNvPr id="166915" name="Rectangle 3"/>
          <p:cNvSpPr>
            <a:spLocks noGrp="1" noChangeArrowheads="1"/>
          </p:cNvSpPr>
          <p:nvPr>
            <p:ph type="body" idx="1"/>
          </p:nvPr>
        </p:nvSpPr>
        <p:spPr>
          <a:xfrm>
            <a:off x="457200" y="1600200"/>
            <a:ext cx="8229600" cy="2286000"/>
          </a:xfrm>
        </p:spPr>
        <p:txBody>
          <a:bodyPr/>
          <a:lstStyle/>
          <a:p>
            <a:r>
              <a:rPr lang="en-US" dirty="0"/>
              <a:t>Frequency of </a:t>
            </a:r>
            <a:r>
              <a:rPr lang="en-US" dirty="0" err="1"/>
              <a:t>recoining</a:t>
            </a:r>
            <a:r>
              <a:rPr lang="en-US" dirty="0"/>
              <a:t> increased</a:t>
            </a:r>
          </a:p>
          <a:p>
            <a:r>
              <a:rPr lang="en-US" dirty="0"/>
              <a:t>Some kings </a:t>
            </a:r>
            <a:r>
              <a:rPr lang="en-US" dirty="0" err="1"/>
              <a:t>recoined</a:t>
            </a:r>
            <a:r>
              <a:rPr lang="en-US" dirty="0"/>
              <a:t> four times in one year</a:t>
            </a:r>
          </a:p>
          <a:p>
            <a:r>
              <a:rPr lang="en-US" dirty="0"/>
              <a:t>One duke </a:t>
            </a:r>
            <a:r>
              <a:rPr lang="en-US" dirty="0" err="1"/>
              <a:t>recoined</a:t>
            </a:r>
            <a:r>
              <a:rPr lang="en-US" dirty="0"/>
              <a:t> 86 times in his 18 year reign</a:t>
            </a:r>
          </a:p>
          <a:p>
            <a:endParaRPr lang="en-US" dirty="0"/>
          </a:p>
        </p:txBody>
      </p:sp>
      <p:pic>
        <p:nvPicPr>
          <p:cNvPr id="166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05200"/>
            <a:ext cx="5334000"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p:txBody>
          <a:bodyPr/>
          <a:lstStyle/>
          <a:p>
            <a:r>
              <a:rPr lang="en-US"/>
              <a:t>Centralized Authority</a:t>
            </a:r>
          </a:p>
        </p:txBody>
      </p:sp>
      <p:sp>
        <p:nvSpPr>
          <p:cNvPr id="167939" name="Rectangle 3"/>
          <p:cNvSpPr>
            <a:spLocks noGrp="1" noChangeArrowheads="1"/>
          </p:cNvSpPr>
          <p:nvPr>
            <p:ph type="body" idx="1"/>
          </p:nvPr>
        </p:nvSpPr>
        <p:spPr/>
        <p:txBody>
          <a:bodyPr/>
          <a:lstStyle/>
          <a:p>
            <a:pPr>
              <a:lnSpc>
                <a:spcPct val="90000"/>
              </a:lnSpc>
            </a:pPr>
            <a:r>
              <a:rPr lang="en-US" sz="2800"/>
              <a:t>By the end of the 13th century, the French kingdom had grown so much in size that it had become impractical to recall the currency. </a:t>
            </a:r>
          </a:p>
          <a:p>
            <a:pPr>
              <a:lnSpc>
                <a:spcPct val="90000"/>
              </a:lnSpc>
            </a:pPr>
            <a:r>
              <a:rPr lang="en-US" sz="2800"/>
              <a:t>The stronger the kingdom, the less practical it becomes to keep the demurrage system going</a:t>
            </a:r>
          </a:p>
          <a:p>
            <a:pPr>
              <a:lnSpc>
                <a:spcPct val="90000"/>
              </a:lnSpc>
            </a:pPr>
            <a:r>
              <a:rPr lang="en-US" sz="2800"/>
              <a:t>Patriarchal power increased, with repression of women</a:t>
            </a:r>
          </a:p>
          <a:p>
            <a:pPr>
              <a:lnSpc>
                <a:spcPct val="90000"/>
              </a:lnSpc>
            </a:pPr>
            <a:r>
              <a:rPr lang="en-US" sz="2800"/>
              <a:t>Gold currency had been around for centuries, but it had been rarely used in local economies</a:t>
            </a:r>
          </a:p>
          <a:p>
            <a:pPr lvl="1">
              <a:lnSpc>
                <a:spcPct val="90000"/>
              </a:lnSpc>
            </a:pPr>
            <a:r>
              <a:rPr lang="en-US" sz="2400"/>
              <a:t>Now, since they had a monopoly, gold and silver coins tended to be horded and not circulated like the bracteanen</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lstStyle/>
          <a:p>
            <a:r>
              <a:rPr lang="en-US"/>
              <a:t>Centralized Authority</a:t>
            </a:r>
          </a:p>
        </p:txBody>
      </p:sp>
      <p:sp>
        <p:nvSpPr>
          <p:cNvPr id="168963" name="Rectangle 3"/>
          <p:cNvSpPr>
            <a:spLocks noGrp="1" noChangeArrowheads="1"/>
          </p:cNvSpPr>
          <p:nvPr>
            <p:ph type="body" idx="1"/>
          </p:nvPr>
        </p:nvSpPr>
        <p:spPr>
          <a:xfrm>
            <a:off x="457200" y="1600200"/>
            <a:ext cx="4267200" cy="4525963"/>
          </a:xfrm>
        </p:spPr>
        <p:txBody>
          <a:bodyPr/>
          <a:lstStyle/>
          <a:p>
            <a:pPr>
              <a:lnSpc>
                <a:spcPct val="90000"/>
              </a:lnSpc>
            </a:pPr>
            <a:r>
              <a:rPr lang="en-US" sz="3600"/>
              <a:t>Kiss of death was the debasement of the currency by Philip IV in 1298 and onward</a:t>
            </a:r>
          </a:p>
          <a:p>
            <a:pPr>
              <a:lnSpc>
                <a:spcPct val="90000"/>
              </a:lnSpc>
            </a:pPr>
            <a:r>
              <a:rPr lang="en-US" sz="3600"/>
              <a:t>Philip was heavily in debt to the Templars because of wars.</a:t>
            </a:r>
            <a:r>
              <a:rPr lang="en-US"/>
              <a:t>   </a:t>
            </a:r>
          </a:p>
        </p:txBody>
      </p:sp>
      <p:pic>
        <p:nvPicPr>
          <p:cNvPr id="1689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752600"/>
            <a:ext cx="3278188"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p:txBody>
          <a:bodyPr/>
          <a:lstStyle/>
          <a:p>
            <a:r>
              <a:rPr lang="en-US"/>
              <a:t>Centralized Authority</a:t>
            </a:r>
          </a:p>
        </p:txBody>
      </p:sp>
      <p:sp>
        <p:nvSpPr>
          <p:cNvPr id="169987" name="Rectangle 3"/>
          <p:cNvSpPr>
            <a:spLocks noGrp="1" noChangeArrowheads="1"/>
          </p:cNvSpPr>
          <p:nvPr>
            <p:ph type="body" idx="1"/>
          </p:nvPr>
        </p:nvSpPr>
        <p:spPr>
          <a:xfrm>
            <a:off x="457200" y="1600200"/>
            <a:ext cx="4876800" cy="4525963"/>
          </a:xfrm>
        </p:spPr>
        <p:txBody>
          <a:bodyPr/>
          <a:lstStyle/>
          <a:p>
            <a:pPr>
              <a:lnSpc>
                <a:spcPct val="90000"/>
              </a:lnSpc>
            </a:pPr>
            <a:r>
              <a:rPr lang="en-US" sz="2400"/>
              <a:t>Since debasing the currency did not help Philip’s financial position, he decided to steal the Templar treasury.</a:t>
            </a:r>
          </a:p>
          <a:p>
            <a:pPr>
              <a:lnSpc>
                <a:spcPct val="90000"/>
              </a:lnSpc>
            </a:pPr>
            <a:r>
              <a:rPr lang="en-US" sz="2400"/>
              <a:t>He poisoned two popes until he got one who would go along with his scheme and seize the Templars simultaneously</a:t>
            </a:r>
          </a:p>
          <a:p>
            <a:pPr>
              <a:lnSpc>
                <a:spcPct val="90000"/>
              </a:lnSpc>
            </a:pPr>
            <a:r>
              <a:rPr lang="en-US" sz="2400"/>
              <a:t>Still, the treasure had disappeared, along with most of the Templars</a:t>
            </a:r>
          </a:p>
          <a:p>
            <a:pPr>
              <a:lnSpc>
                <a:spcPct val="90000"/>
              </a:lnSpc>
            </a:pPr>
            <a:r>
              <a:rPr lang="en-US" sz="2400"/>
              <a:t>The European economy was collapsed for centuries afterwards</a:t>
            </a:r>
          </a:p>
        </p:txBody>
      </p:sp>
      <p:pic>
        <p:nvPicPr>
          <p:cNvPr id="169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524000"/>
            <a:ext cx="280828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rrowheads="1"/>
          </p:cNvSpPr>
          <p:nvPr>
            <p:ph type="title"/>
          </p:nvPr>
        </p:nvSpPr>
        <p:spPr/>
        <p:txBody>
          <a:bodyPr/>
          <a:lstStyle/>
          <a:p>
            <a:r>
              <a:rPr lang="en-US" sz="4000"/>
              <a:t>How Money Scarcity Was Created</a:t>
            </a:r>
          </a:p>
        </p:txBody>
      </p:sp>
      <p:sp>
        <p:nvSpPr>
          <p:cNvPr id="171011" name="Rectangle 3"/>
          <p:cNvSpPr>
            <a:spLocks noGrp="1" noChangeArrowheads="1"/>
          </p:cNvSpPr>
          <p:nvPr>
            <p:ph type="body" idx="1"/>
          </p:nvPr>
        </p:nvSpPr>
        <p:spPr/>
        <p:txBody>
          <a:bodyPr/>
          <a:lstStyle/>
          <a:p>
            <a:r>
              <a:rPr lang="en-US" sz="2800"/>
              <a:t>The disappearance of demurrage created money scarcity in two cumulative ways:</a:t>
            </a:r>
          </a:p>
          <a:p>
            <a:pPr lvl="1"/>
            <a:r>
              <a:rPr lang="en-US" sz="2400"/>
              <a:t>it reduced the speed with which the money circulated </a:t>
            </a:r>
          </a:p>
          <a:p>
            <a:pPr lvl="1"/>
            <a:r>
              <a:rPr lang="en-US" sz="2400"/>
              <a:t>and it concentrated wealth in the cities and in the hands of the elite </a:t>
            </a:r>
          </a:p>
          <a:p>
            <a:r>
              <a:rPr lang="en-US" sz="2800"/>
              <a:t>The concentration of wealth at the top of the social echelon - royalty, nobility - gradually increased the flamboyance of their life styles. </a:t>
            </a:r>
          </a:p>
          <a:p>
            <a:r>
              <a:rPr lang="en-US" sz="2800"/>
              <a:t>Concentration of wealth eventually made the 15th-16th century Renaissance possible.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1447800" y="228600"/>
            <a:ext cx="693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sz="2400">
                <a:latin typeface="Times New Roman" pitchFamily="18" charset="0"/>
              </a:rPr>
              <a:t>Ken Wilber’s Four Quadrants Classifying Fields of Knowledge</a:t>
            </a:r>
          </a:p>
        </p:txBody>
      </p:sp>
      <p:grpSp>
        <p:nvGrpSpPr>
          <p:cNvPr id="21511" name="Group 7"/>
          <p:cNvGrpSpPr>
            <a:grpSpLocks noChangeAspect="1"/>
          </p:cNvGrpSpPr>
          <p:nvPr/>
        </p:nvGrpSpPr>
        <p:grpSpPr bwMode="auto">
          <a:xfrm>
            <a:off x="95250" y="1576388"/>
            <a:ext cx="8866188" cy="4775200"/>
            <a:chOff x="60" y="321"/>
            <a:chExt cx="5585" cy="3008"/>
          </a:xfrm>
        </p:grpSpPr>
        <p:sp useBgFill="1">
          <p:nvSpPr>
            <p:cNvPr id="21512" name="Rectangle 8"/>
            <p:cNvSpPr>
              <a:spLocks noChangeArrowheads="1"/>
            </p:cNvSpPr>
            <p:nvPr/>
          </p:nvSpPr>
          <p:spPr bwMode="auto">
            <a:xfrm>
              <a:off x="4311" y="1697"/>
              <a:ext cx="168"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000000"/>
                  </a:solidFill>
                  <a:latin typeface="Times New Roman" pitchFamily="18" charset="0"/>
                </a:rPr>
                <a:t>    </a:t>
              </a:r>
              <a:endParaRPr lang="en-US"/>
            </a:p>
          </p:txBody>
        </p:sp>
        <p:sp useBgFill="1">
          <p:nvSpPr>
            <p:cNvPr id="21513" name="Rectangle 9"/>
            <p:cNvSpPr>
              <a:spLocks noChangeArrowheads="1"/>
            </p:cNvSpPr>
            <p:nvPr/>
          </p:nvSpPr>
          <p:spPr bwMode="auto">
            <a:xfrm>
              <a:off x="4455" y="1696"/>
              <a:ext cx="57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Exterior</a:t>
              </a:r>
              <a:endParaRPr lang="en-US" dirty="0"/>
            </a:p>
          </p:txBody>
        </p:sp>
        <p:sp useBgFill="1">
          <p:nvSpPr>
            <p:cNvPr id="21514" name="Rectangle 10"/>
            <p:cNvSpPr>
              <a:spLocks noChangeArrowheads="1"/>
            </p:cNvSpPr>
            <p:nvPr/>
          </p:nvSpPr>
          <p:spPr bwMode="auto">
            <a:xfrm>
              <a:off x="3871" y="1894"/>
              <a:ext cx="177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(Description of Behavior)</a:t>
              </a:r>
              <a:endParaRPr lang="en-US" dirty="0"/>
            </a:p>
          </p:txBody>
        </p:sp>
        <p:sp useBgFill="1">
          <p:nvSpPr>
            <p:cNvPr id="21515" name="Line 11"/>
            <p:cNvSpPr>
              <a:spLocks noChangeShapeType="1"/>
            </p:cNvSpPr>
            <p:nvPr/>
          </p:nvSpPr>
          <p:spPr bwMode="auto">
            <a:xfrm>
              <a:off x="2784" y="764"/>
              <a:ext cx="1" cy="2297"/>
            </a:xfrm>
            <a:prstGeom prst="line">
              <a:avLst/>
            </a:prstGeom>
            <a:ln w="12700">
              <a:solidFill>
                <a:schemeClr val="tx1"/>
              </a:solidFill>
              <a:round/>
              <a:headEnd/>
              <a:tailEnd/>
            </a:ln>
          </p:spPr>
          <p:txBody>
            <a:bodyPr/>
            <a:lstStyle/>
            <a:p>
              <a:endParaRPr lang="en-US"/>
            </a:p>
          </p:txBody>
        </p:sp>
        <p:sp useBgFill="1">
          <p:nvSpPr>
            <p:cNvPr id="21516" name="Line 12"/>
            <p:cNvSpPr>
              <a:spLocks noChangeShapeType="1"/>
            </p:cNvSpPr>
            <p:nvPr/>
          </p:nvSpPr>
          <p:spPr bwMode="auto">
            <a:xfrm>
              <a:off x="1152" y="1664"/>
              <a:ext cx="2978" cy="1"/>
            </a:xfrm>
            <a:prstGeom prst="line">
              <a:avLst/>
            </a:prstGeom>
            <a:ln w="12700">
              <a:solidFill>
                <a:schemeClr val="tx1"/>
              </a:solidFill>
              <a:round/>
              <a:headEnd/>
              <a:tailEnd/>
            </a:ln>
          </p:spPr>
          <p:txBody>
            <a:bodyPr/>
            <a:lstStyle/>
            <a:p>
              <a:endParaRPr lang="en-US"/>
            </a:p>
          </p:txBody>
        </p:sp>
        <p:sp useBgFill="1">
          <p:nvSpPr>
            <p:cNvPr id="21517" name="Rectangle 13"/>
            <p:cNvSpPr>
              <a:spLocks noChangeArrowheads="1"/>
            </p:cNvSpPr>
            <p:nvPr/>
          </p:nvSpPr>
          <p:spPr bwMode="auto">
            <a:xfrm>
              <a:off x="656" y="1713"/>
              <a:ext cx="541"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Interior</a:t>
              </a:r>
              <a:endParaRPr lang="en-US" dirty="0"/>
            </a:p>
          </p:txBody>
        </p:sp>
        <p:sp useBgFill="1">
          <p:nvSpPr>
            <p:cNvPr id="21518" name="Rectangle 14"/>
            <p:cNvSpPr>
              <a:spLocks noChangeArrowheads="1"/>
            </p:cNvSpPr>
            <p:nvPr/>
          </p:nvSpPr>
          <p:spPr bwMode="auto">
            <a:xfrm>
              <a:off x="60" y="1911"/>
              <a:ext cx="1932"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of Meaning)</a:t>
              </a:r>
              <a:endParaRPr lang="en-US" dirty="0"/>
            </a:p>
          </p:txBody>
        </p:sp>
        <p:sp useBgFill="1">
          <p:nvSpPr>
            <p:cNvPr id="21519" name="Rectangle 15"/>
            <p:cNvSpPr>
              <a:spLocks noChangeArrowheads="1"/>
            </p:cNvSpPr>
            <p:nvPr/>
          </p:nvSpPr>
          <p:spPr bwMode="auto">
            <a:xfrm>
              <a:off x="2496" y="321"/>
              <a:ext cx="71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Individual</a:t>
              </a:r>
              <a:endParaRPr lang="en-US" dirty="0"/>
            </a:p>
          </p:txBody>
        </p:sp>
        <p:sp useBgFill="1">
          <p:nvSpPr>
            <p:cNvPr id="21520" name="Rectangle 16"/>
            <p:cNvSpPr>
              <a:spLocks noChangeArrowheads="1"/>
            </p:cNvSpPr>
            <p:nvPr/>
          </p:nvSpPr>
          <p:spPr bwMode="auto">
            <a:xfrm>
              <a:off x="2448" y="3127"/>
              <a:ext cx="68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Collective</a:t>
              </a:r>
              <a:endParaRPr lang="en-US" dirty="0"/>
            </a:p>
          </p:txBody>
        </p:sp>
      </p:grpSp>
      <p:sp useBgFill="1">
        <p:nvSpPr>
          <p:cNvPr id="14" name="Rectangle 15"/>
          <p:cNvSpPr>
            <a:spLocks noChangeArrowheads="1"/>
          </p:cNvSpPr>
          <p:nvPr/>
        </p:nvSpPr>
        <p:spPr bwMode="auto">
          <a:xfrm>
            <a:off x="2133600" y="2438399"/>
            <a:ext cx="200376"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a:t>
            </a:r>
            <a:endParaRPr lang="en-US" dirty="0"/>
          </a:p>
        </p:txBody>
      </p:sp>
      <p:sp useBgFill="1">
        <p:nvSpPr>
          <p:cNvPr id="15" name="Rectangle 15"/>
          <p:cNvSpPr>
            <a:spLocks noChangeArrowheads="1"/>
          </p:cNvSpPr>
          <p:nvPr/>
        </p:nvSpPr>
        <p:spPr bwMode="auto">
          <a:xfrm>
            <a:off x="5685177" y="2438398"/>
            <a:ext cx="343043"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a:t>
            </a:r>
            <a:endParaRPr lang="en-US" sz="3600" dirty="0"/>
          </a:p>
        </p:txBody>
      </p:sp>
      <p:sp useBgFill="1">
        <p:nvSpPr>
          <p:cNvPr id="16" name="Rectangle 15"/>
          <p:cNvSpPr>
            <a:spLocks noChangeArrowheads="1"/>
          </p:cNvSpPr>
          <p:nvPr/>
        </p:nvSpPr>
        <p:spPr bwMode="auto">
          <a:xfrm>
            <a:off x="5685176" y="5105399"/>
            <a:ext cx="543418"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Its</a:t>
            </a:r>
            <a:endParaRPr lang="en-US" dirty="0"/>
          </a:p>
        </p:txBody>
      </p:sp>
      <p:sp useBgFill="1">
        <p:nvSpPr>
          <p:cNvPr id="17" name="Rectangle 15"/>
          <p:cNvSpPr>
            <a:spLocks noChangeArrowheads="1"/>
          </p:cNvSpPr>
          <p:nvPr/>
        </p:nvSpPr>
        <p:spPr bwMode="auto">
          <a:xfrm>
            <a:off x="2133599" y="5105400"/>
            <a:ext cx="646395"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We</a:t>
            </a:r>
            <a:endParaRPr lang="en-US" dirty="0"/>
          </a:p>
        </p:txBody>
      </p:sp>
      <p:sp useBgFill="1">
        <p:nvSpPr>
          <p:cNvPr id="18" name="Rectangle 17"/>
          <p:cNvSpPr>
            <a:spLocks noChangeArrowheads="1"/>
          </p:cNvSpPr>
          <p:nvPr/>
        </p:nvSpPr>
        <p:spPr bwMode="auto">
          <a:xfrm>
            <a:off x="2438400" y="2114550"/>
            <a:ext cx="919163"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Spirituality</a:t>
            </a:r>
            <a:endParaRPr lang="en-US" dirty="0"/>
          </a:p>
        </p:txBody>
      </p:sp>
      <p:sp useBgFill="1">
        <p:nvSpPr>
          <p:cNvPr id="19" name="Rectangle 18"/>
          <p:cNvSpPr>
            <a:spLocks noChangeArrowheads="1"/>
          </p:cNvSpPr>
          <p:nvPr/>
        </p:nvSpPr>
        <p:spPr bwMode="auto">
          <a:xfrm>
            <a:off x="2438400" y="2359025"/>
            <a:ext cx="1838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Individual Psychology</a:t>
            </a:r>
            <a:endParaRPr lang="en-US" dirty="0"/>
          </a:p>
        </p:txBody>
      </p:sp>
      <p:sp useBgFill="1">
        <p:nvSpPr>
          <p:cNvPr id="20" name="Rectangle 19"/>
          <p:cNvSpPr>
            <a:spLocks noChangeArrowheads="1"/>
          </p:cNvSpPr>
          <p:nvPr/>
        </p:nvSpPr>
        <p:spPr bwMode="auto">
          <a:xfrm>
            <a:off x="5638800" y="2073275"/>
            <a:ext cx="6223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Physics</a:t>
            </a:r>
            <a:endParaRPr lang="en-US" dirty="0"/>
          </a:p>
        </p:txBody>
      </p:sp>
      <p:sp useBgFill="1">
        <p:nvSpPr>
          <p:cNvPr id="21" name="Rectangle 20"/>
          <p:cNvSpPr>
            <a:spLocks noChangeArrowheads="1"/>
          </p:cNvSpPr>
          <p:nvPr/>
        </p:nvSpPr>
        <p:spPr bwMode="auto">
          <a:xfrm>
            <a:off x="5638800" y="2316163"/>
            <a:ext cx="655638"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Biology</a:t>
            </a:r>
            <a:endParaRPr lang="en-US" dirty="0"/>
          </a:p>
        </p:txBody>
      </p:sp>
      <p:sp useBgFill="1">
        <p:nvSpPr>
          <p:cNvPr id="22" name="Rectangle 21"/>
          <p:cNvSpPr>
            <a:spLocks noChangeArrowheads="1"/>
          </p:cNvSpPr>
          <p:nvPr/>
        </p:nvSpPr>
        <p:spPr bwMode="auto">
          <a:xfrm>
            <a:off x="5638800" y="2560638"/>
            <a:ext cx="9525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Empiricism</a:t>
            </a:r>
            <a:endParaRPr lang="en-US" dirty="0"/>
          </a:p>
        </p:txBody>
      </p:sp>
      <p:sp useBgFill="1">
        <p:nvSpPr>
          <p:cNvPr id="23" name="Rectangle 22"/>
          <p:cNvSpPr>
            <a:spLocks noChangeArrowheads="1"/>
          </p:cNvSpPr>
          <p:nvPr/>
        </p:nvSpPr>
        <p:spPr bwMode="auto">
          <a:xfrm>
            <a:off x="5638800" y="2805113"/>
            <a:ext cx="10414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Behaviorism</a:t>
            </a:r>
            <a:endParaRPr lang="en-US" dirty="0"/>
          </a:p>
        </p:txBody>
      </p:sp>
      <p:sp useBgFill="1">
        <p:nvSpPr>
          <p:cNvPr id="24" name="Rectangle 23"/>
          <p:cNvSpPr>
            <a:spLocks noChangeArrowheads="1"/>
          </p:cNvSpPr>
          <p:nvPr/>
        </p:nvSpPr>
        <p:spPr bwMode="auto">
          <a:xfrm>
            <a:off x="2438400" y="4975225"/>
            <a:ext cx="1330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Cultural History</a:t>
            </a:r>
            <a:endParaRPr lang="en-US" dirty="0"/>
          </a:p>
        </p:txBody>
      </p:sp>
      <p:sp useBgFill="1">
        <p:nvSpPr>
          <p:cNvPr id="25" name="Rectangle 24"/>
          <p:cNvSpPr>
            <a:spLocks noChangeArrowheads="1"/>
          </p:cNvSpPr>
          <p:nvPr/>
        </p:nvSpPr>
        <p:spPr bwMode="auto">
          <a:xfrm>
            <a:off x="2438400" y="5219700"/>
            <a:ext cx="1838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Collective Psychology</a:t>
            </a:r>
            <a:endParaRPr lang="en-US" dirty="0"/>
          </a:p>
        </p:txBody>
      </p:sp>
      <p:sp useBgFill="1">
        <p:nvSpPr>
          <p:cNvPr id="26" name="Rectangle 25"/>
          <p:cNvSpPr>
            <a:spLocks noChangeArrowheads="1"/>
          </p:cNvSpPr>
          <p:nvPr/>
        </p:nvSpPr>
        <p:spPr bwMode="auto">
          <a:xfrm>
            <a:off x="2438400" y="5462588"/>
            <a:ext cx="206375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Evolutionary Psychology</a:t>
            </a:r>
            <a:endParaRPr lang="en-US" dirty="0"/>
          </a:p>
        </p:txBody>
      </p:sp>
      <p:sp useBgFill="1">
        <p:nvSpPr>
          <p:cNvPr id="27" name="Rectangle 26"/>
          <p:cNvSpPr>
            <a:spLocks noChangeArrowheads="1"/>
          </p:cNvSpPr>
          <p:nvPr/>
        </p:nvSpPr>
        <p:spPr bwMode="auto">
          <a:xfrm>
            <a:off x="5257800" y="4954588"/>
            <a:ext cx="13176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Systems Theory</a:t>
            </a:r>
            <a:endParaRPr lang="en-US" dirty="0"/>
          </a:p>
        </p:txBody>
      </p:sp>
      <p:sp useBgFill="1">
        <p:nvSpPr>
          <p:cNvPr id="28" name="Rectangle 27"/>
          <p:cNvSpPr>
            <a:spLocks noChangeArrowheads="1"/>
          </p:cNvSpPr>
          <p:nvPr/>
        </p:nvSpPr>
        <p:spPr bwMode="auto">
          <a:xfrm>
            <a:off x="5257800" y="5199063"/>
            <a:ext cx="90487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Economics</a:t>
            </a:r>
            <a:endParaRPr lang="en-US" dirty="0"/>
          </a:p>
        </p:txBody>
      </p:sp>
      <p:sp useBgFill="1">
        <p:nvSpPr>
          <p:cNvPr id="29" name="Rectangle 28"/>
          <p:cNvSpPr>
            <a:spLocks noChangeArrowheads="1"/>
          </p:cNvSpPr>
          <p:nvPr/>
        </p:nvSpPr>
        <p:spPr bwMode="auto">
          <a:xfrm>
            <a:off x="5257800" y="5443538"/>
            <a:ext cx="15113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Political Economy</a:t>
            </a:r>
            <a:endParaRPr lang="en-US" dirty="0"/>
          </a:p>
        </p:txBody>
      </p:sp>
      <p:sp useBgFill="1">
        <p:nvSpPr>
          <p:cNvPr id="30" name="Rectangle 29"/>
          <p:cNvSpPr>
            <a:spLocks noChangeArrowheads="1"/>
          </p:cNvSpPr>
          <p:nvPr/>
        </p:nvSpPr>
        <p:spPr bwMode="auto">
          <a:xfrm>
            <a:off x="5257800" y="5686425"/>
            <a:ext cx="1239838"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Social Systems</a:t>
            </a:r>
            <a:endParaRPr lang="en-US" dirty="0"/>
          </a:p>
        </p:txBody>
      </p:sp>
    </p:spTree>
    <p:extLst>
      <p:ext uri="{BB962C8B-B14F-4D97-AF65-F5344CB8AC3E}">
        <p14:creationId xmlns:p14="http://schemas.microsoft.com/office/powerpoint/2010/main" val="33957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17"/>
                                        </p:tgtEl>
                                      </p:cBhvr>
                                    </p:animEffect>
                                    <p:set>
                                      <p:cBhvr>
                                        <p:cTn id="40" dur="1" fill="hold">
                                          <p:stCondLst>
                                            <p:cond delay="499"/>
                                          </p:stCondLst>
                                        </p:cTn>
                                        <p:tgtEl>
                                          <p:spTgt spid="17"/>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childTnLst>
                          </p:cTn>
                        </p:par>
                        <p:par>
                          <p:cTn id="66" fill="hold">
                            <p:stCondLst>
                              <p:cond delay="1500"/>
                            </p:stCondLst>
                            <p:childTnLst>
                              <p:par>
                                <p:cTn id="67" presetID="10" presetClass="entr" presetSubtype="0" fill="hold" grpId="0" nodeType="after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childTnLst>
                          </p:cTn>
                        </p:par>
                        <p:par>
                          <p:cTn id="70" fill="hold">
                            <p:stCondLst>
                              <p:cond delay="2000"/>
                            </p:stCondLst>
                            <p:childTnLst>
                              <p:par>
                                <p:cTn id="71" presetID="10" presetClass="entr" presetSubtype="0" fill="hold" grpId="0"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rrowheads="1"/>
          </p:cNvSpPr>
          <p:nvPr>
            <p:ph type="title"/>
          </p:nvPr>
        </p:nvSpPr>
        <p:spPr/>
        <p:txBody>
          <a:bodyPr/>
          <a:lstStyle/>
          <a:p>
            <a:r>
              <a:rPr lang="en-US"/>
              <a:t>How it appeared to the People</a:t>
            </a:r>
          </a:p>
        </p:txBody>
      </p:sp>
      <p:sp>
        <p:nvSpPr>
          <p:cNvPr id="172035" name="Rectangle 3"/>
          <p:cNvSpPr>
            <a:spLocks noGrp="1" noChangeArrowheads="1"/>
          </p:cNvSpPr>
          <p:nvPr>
            <p:ph type="body" idx="1"/>
          </p:nvPr>
        </p:nvSpPr>
        <p:spPr>
          <a:xfrm>
            <a:off x="457200" y="1600200"/>
            <a:ext cx="3886200" cy="4525963"/>
          </a:xfrm>
        </p:spPr>
        <p:txBody>
          <a:bodyPr/>
          <a:lstStyle/>
          <a:p>
            <a:r>
              <a:rPr lang="en-US"/>
              <a:t>Abundant Money of exchange was gone suddenly</a:t>
            </a:r>
          </a:p>
          <a:p>
            <a:r>
              <a:rPr lang="en-US"/>
              <a:t>Golden Age was over</a:t>
            </a:r>
          </a:p>
          <a:p>
            <a:r>
              <a:rPr lang="en-US"/>
              <a:t>Scarcity of Money continues to today</a:t>
            </a:r>
          </a:p>
          <a:p>
            <a:r>
              <a:rPr lang="en-US"/>
              <a:t>Ghetto vs Suburb</a:t>
            </a:r>
          </a:p>
          <a:p>
            <a:endParaRPr lang="en-US"/>
          </a:p>
        </p:txBody>
      </p:sp>
      <p:pic>
        <p:nvPicPr>
          <p:cNvPr id="172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76400"/>
            <a:ext cx="363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rrowheads="1"/>
          </p:cNvSpPr>
          <p:nvPr>
            <p:ph type="title"/>
          </p:nvPr>
        </p:nvSpPr>
        <p:spPr/>
        <p:txBody>
          <a:bodyPr/>
          <a:lstStyle/>
          <a:p>
            <a:r>
              <a:rPr lang="en-US">
                <a:latin typeface="Papyrus" pitchFamily="66" charset="0"/>
              </a:rPr>
              <a:t>Dynastic Egypt</a:t>
            </a:r>
          </a:p>
        </p:txBody>
      </p:sp>
      <p:pic>
        <p:nvPicPr>
          <p:cNvPr id="134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752600"/>
            <a:ext cx="3367088"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rrowheads="1"/>
          </p:cNvSpPr>
          <p:nvPr>
            <p:ph type="title"/>
          </p:nvPr>
        </p:nvSpPr>
        <p:spPr/>
        <p:txBody>
          <a:bodyPr/>
          <a:lstStyle/>
          <a:p>
            <a:r>
              <a:rPr lang="en-US">
                <a:latin typeface="Papyrus" pitchFamily="66" charset="0"/>
              </a:rPr>
              <a:t>Joseph in Egypt</a:t>
            </a:r>
          </a:p>
        </p:txBody>
      </p:sp>
      <p:sp>
        <p:nvSpPr>
          <p:cNvPr id="133123" name="Rectangle 3"/>
          <p:cNvSpPr>
            <a:spLocks noGrp="1" noChangeArrowheads="1"/>
          </p:cNvSpPr>
          <p:nvPr>
            <p:ph type="body" idx="1"/>
          </p:nvPr>
        </p:nvSpPr>
        <p:spPr>
          <a:xfrm>
            <a:off x="457200" y="1600200"/>
            <a:ext cx="4038600" cy="4525963"/>
          </a:xfrm>
        </p:spPr>
        <p:txBody>
          <a:bodyPr/>
          <a:lstStyle/>
          <a:p>
            <a:r>
              <a:rPr lang="en-US" sz="2800"/>
              <a:t>Surely an advanced society such as Egypt would already know how to store grain after 2000 years of civilization!</a:t>
            </a:r>
          </a:p>
          <a:p>
            <a:r>
              <a:rPr lang="en-US" sz="2800"/>
              <a:t>Importance of Joseph’s idea may have been the monetary system, not the simple storage of grain.</a:t>
            </a:r>
          </a:p>
        </p:txBody>
      </p:sp>
      <p:pic>
        <p:nvPicPr>
          <p:cNvPr id="1331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752600"/>
            <a:ext cx="4514850"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Rot="1" noChangeArrowheads="1"/>
          </p:cNvSpPr>
          <p:nvPr>
            <p:ph type="title"/>
          </p:nvPr>
        </p:nvSpPr>
        <p:spPr/>
        <p:txBody>
          <a:bodyPr/>
          <a:lstStyle/>
          <a:p>
            <a:r>
              <a:rPr lang="en-US" dirty="0" err="1">
                <a:latin typeface="Papyrus" pitchFamily="66" charset="0"/>
              </a:rPr>
              <a:t>Ostraca</a:t>
            </a:r>
            <a:r>
              <a:rPr lang="en-US" dirty="0">
                <a:latin typeface="Papyrus" pitchFamily="66" charset="0"/>
              </a:rPr>
              <a:t> as Money</a:t>
            </a:r>
          </a:p>
        </p:txBody>
      </p:sp>
      <p:sp>
        <p:nvSpPr>
          <p:cNvPr id="303107" name="Rectangle 3"/>
          <p:cNvSpPr>
            <a:spLocks noGrp="1" noChangeArrowheads="1"/>
          </p:cNvSpPr>
          <p:nvPr>
            <p:ph type="body" idx="1"/>
          </p:nvPr>
        </p:nvSpPr>
        <p:spPr>
          <a:xfrm>
            <a:off x="457200" y="1600200"/>
            <a:ext cx="4114800" cy="4525963"/>
          </a:xfrm>
        </p:spPr>
        <p:txBody>
          <a:bodyPr/>
          <a:lstStyle/>
          <a:p>
            <a:r>
              <a:rPr lang="en-US"/>
              <a:t>Dynastic Egypt</a:t>
            </a:r>
          </a:p>
          <a:p>
            <a:r>
              <a:rPr lang="en-US"/>
              <a:t>Invented by Joseph bin Israel?</a:t>
            </a:r>
          </a:p>
          <a:p>
            <a:r>
              <a:rPr lang="en-US"/>
              <a:t>Ordinary potsherd inscribed with account information</a:t>
            </a:r>
          </a:p>
          <a:p>
            <a:r>
              <a:rPr lang="en-US"/>
              <a:t>Subject to demurrage</a:t>
            </a:r>
          </a:p>
        </p:txBody>
      </p:sp>
      <p:pic>
        <p:nvPicPr>
          <p:cNvPr id="303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447800"/>
            <a:ext cx="3319463"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rrowheads="1"/>
          </p:cNvSpPr>
          <p:nvPr>
            <p:ph type="title"/>
          </p:nvPr>
        </p:nvSpPr>
        <p:spPr/>
        <p:txBody>
          <a:bodyPr/>
          <a:lstStyle/>
          <a:p>
            <a:r>
              <a:rPr lang="en-US" dirty="0" err="1">
                <a:latin typeface="Papyrus" pitchFamily="66" charset="0"/>
              </a:rPr>
              <a:t>Ostraca</a:t>
            </a:r>
            <a:r>
              <a:rPr lang="en-US" dirty="0">
                <a:latin typeface="Papyrus" pitchFamily="66" charset="0"/>
              </a:rPr>
              <a:t> as Money</a:t>
            </a:r>
          </a:p>
        </p:txBody>
      </p:sp>
      <p:sp>
        <p:nvSpPr>
          <p:cNvPr id="280579" name="Rectangle 3"/>
          <p:cNvSpPr>
            <a:spLocks noGrp="1" noChangeArrowheads="1"/>
          </p:cNvSpPr>
          <p:nvPr>
            <p:ph type="body" idx="1"/>
          </p:nvPr>
        </p:nvSpPr>
        <p:spPr>
          <a:xfrm>
            <a:off x="457200" y="1600200"/>
            <a:ext cx="4114800" cy="4525963"/>
          </a:xfrm>
        </p:spPr>
        <p:txBody>
          <a:bodyPr/>
          <a:lstStyle/>
          <a:p>
            <a:pPr>
              <a:lnSpc>
                <a:spcPct val="80000"/>
              </a:lnSpc>
            </a:pPr>
            <a:r>
              <a:rPr lang="en-US" sz="1800"/>
              <a:t>An example of an “ostracon”, for example a shard of pottery from13th century BC Egypt, with a hieroglyphic inscription that made it a receipt for the delivery of a number of jars of wine at a specific place and time. </a:t>
            </a:r>
          </a:p>
          <a:p>
            <a:pPr>
              <a:lnSpc>
                <a:spcPct val="80000"/>
              </a:lnSpc>
            </a:pPr>
            <a:r>
              <a:rPr lang="en-US" sz="1800"/>
              <a:t>Such receipts for wine, corn or other storable food were used as the most common currency </a:t>
            </a:r>
            <a:r>
              <a:rPr lang="en-US" sz="1800" b="1"/>
              <a:t>for at least 16 centuries in Egypt. </a:t>
            </a:r>
          </a:p>
          <a:p>
            <a:pPr>
              <a:lnSpc>
                <a:spcPct val="80000"/>
              </a:lnSpc>
            </a:pPr>
            <a:r>
              <a:rPr lang="en-US" sz="1800"/>
              <a:t>The redemption value of these receipts would “age”, i.e. drop slowly over time to reflect the cost of storage of the commodity involved. </a:t>
            </a:r>
          </a:p>
          <a:p>
            <a:pPr>
              <a:lnSpc>
                <a:spcPct val="80000"/>
              </a:lnSpc>
            </a:pPr>
            <a:r>
              <a:rPr lang="en-US" sz="1800"/>
              <a:t>For this reason, as in the Central Middle Ages with “bracteaten”,  people would not tend to hoard such currencies, but they would use them  as a pure medium of exchange. </a:t>
            </a:r>
          </a:p>
        </p:txBody>
      </p:sp>
      <p:pic>
        <p:nvPicPr>
          <p:cNvPr id="2805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676400"/>
            <a:ext cx="2690813"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rrowheads="1"/>
          </p:cNvSpPr>
          <p:nvPr>
            <p:ph type="title"/>
          </p:nvPr>
        </p:nvSpPr>
        <p:spPr/>
        <p:txBody>
          <a:bodyPr/>
          <a:lstStyle/>
          <a:p>
            <a:r>
              <a:rPr lang="en-US">
                <a:latin typeface="Papyrus" pitchFamily="66" charset="0"/>
              </a:rPr>
              <a:t>Egyptian Demurrage</a:t>
            </a:r>
          </a:p>
        </p:txBody>
      </p:sp>
      <p:sp>
        <p:nvSpPr>
          <p:cNvPr id="132099" name="Rectangle 3"/>
          <p:cNvSpPr>
            <a:spLocks noGrp="1" noChangeArrowheads="1"/>
          </p:cNvSpPr>
          <p:nvPr>
            <p:ph type="body" idx="1"/>
          </p:nvPr>
        </p:nvSpPr>
        <p:spPr>
          <a:xfrm>
            <a:off x="457200" y="1600200"/>
            <a:ext cx="3962400" cy="4525963"/>
          </a:xfrm>
        </p:spPr>
        <p:txBody>
          <a:bodyPr/>
          <a:lstStyle/>
          <a:p>
            <a:pPr>
              <a:lnSpc>
                <a:spcPct val="80000"/>
              </a:lnSpc>
            </a:pPr>
            <a:r>
              <a:rPr lang="en-US" sz="2800"/>
              <a:t>Accept 10 bags of wheat, get an ostracon receipt</a:t>
            </a:r>
          </a:p>
          <a:p>
            <a:pPr>
              <a:lnSpc>
                <a:spcPct val="80000"/>
              </a:lnSpc>
            </a:pPr>
            <a:r>
              <a:rPr lang="en-US" sz="2800"/>
              <a:t>A year later, may only get 9 bags back</a:t>
            </a:r>
          </a:p>
          <a:p>
            <a:pPr>
              <a:lnSpc>
                <a:spcPct val="80000"/>
              </a:lnSpc>
            </a:pPr>
            <a:r>
              <a:rPr lang="en-US" sz="2800"/>
              <a:t>10</a:t>
            </a:r>
            <a:r>
              <a:rPr lang="en-US" sz="2800" baseline="30000"/>
              <a:t>th</a:t>
            </a:r>
            <a:r>
              <a:rPr lang="en-US" sz="2800"/>
              <a:t> bag is storage fee, or demurrage</a:t>
            </a:r>
          </a:p>
          <a:p>
            <a:pPr>
              <a:lnSpc>
                <a:spcPct val="80000"/>
              </a:lnSpc>
            </a:pPr>
            <a:r>
              <a:rPr lang="en-US" sz="2800"/>
              <a:t>Pays for guards, loss due to rats, etc</a:t>
            </a:r>
          </a:p>
          <a:p>
            <a:pPr>
              <a:lnSpc>
                <a:spcPct val="80000"/>
              </a:lnSpc>
            </a:pPr>
            <a:r>
              <a:rPr lang="en-US" sz="2800"/>
              <a:t>More sophisticated than bracteaten demurrage</a:t>
            </a:r>
          </a:p>
        </p:txBody>
      </p:sp>
      <p:pic>
        <p:nvPicPr>
          <p:cNvPr id="132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209800"/>
            <a:ext cx="4419600" cy="304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rrowheads="1"/>
          </p:cNvSpPr>
          <p:nvPr>
            <p:ph type="title"/>
          </p:nvPr>
        </p:nvSpPr>
        <p:spPr>
          <a:xfrm>
            <a:off x="-609600" y="304800"/>
            <a:ext cx="8229600" cy="1143000"/>
          </a:xfrm>
        </p:spPr>
        <p:txBody>
          <a:bodyPr/>
          <a:lstStyle/>
          <a:p>
            <a:r>
              <a:rPr lang="en-US">
                <a:latin typeface="Papyrus" pitchFamily="66" charset="0"/>
              </a:rPr>
              <a:t>Egyptian Economy</a:t>
            </a:r>
          </a:p>
        </p:txBody>
      </p:sp>
      <p:sp>
        <p:nvSpPr>
          <p:cNvPr id="173059" name="Rectangle 3"/>
          <p:cNvSpPr>
            <a:spLocks noGrp="1" noChangeArrowheads="1"/>
          </p:cNvSpPr>
          <p:nvPr>
            <p:ph type="body" idx="1"/>
          </p:nvPr>
        </p:nvSpPr>
        <p:spPr/>
        <p:txBody>
          <a:bodyPr/>
          <a:lstStyle/>
          <a:p>
            <a:r>
              <a:rPr lang="en-US" sz="2800"/>
              <a:t>Greeks made fun of their ostracon economy</a:t>
            </a:r>
          </a:p>
          <a:p>
            <a:r>
              <a:rPr lang="en-US" sz="2800"/>
              <a:t>Egyptians thought that Greek passion for gold and silver coins was silly.</a:t>
            </a:r>
          </a:p>
          <a:p>
            <a:r>
              <a:rPr lang="en-US" sz="2800"/>
              <a:t>Egyptians cut Greek coins open to validate their metal content—they had no need for fancy coins</a:t>
            </a:r>
          </a:p>
          <a:p>
            <a:r>
              <a:rPr lang="en-US" sz="2800"/>
              <a:t>Diet was varied and abundant. Egypt was the breadbasket of the ancient world.</a:t>
            </a:r>
          </a:p>
          <a:p>
            <a:r>
              <a:rPr lang="en-US" sz="2800"/>
              <a:t>Egypt gave grain away as foreign aid, such as to Athens during a famine in 445 BC</a:t>
            </a:r>
          </a:p>
          <a:p>
            <a:endParaRPr lang="en-US" sz="2800"/>
          </a:p>
        </p:txBody>
      </p:sp>
      <p:pic>
        <p:nvPicPr>
          <p:cNvPr id="1730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52400"/>
            <a:ext cx="20574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rrowheads="1"/>
          </p:cNvSpPr>
          <p:nvPr>
            <p:ph type="title"/>
          </p:nvPr>
        </p:nvSpPr>
        <p:spPr>
          <a:xfrm>
            <a:off x="-762000" y="304800"/>
            <a:ext cx="8229600" cy="1143000"/>
          </a:xfrm>
        </p:spPr>
        <p:txBody>
          <a:bodyPr/>
          <a:lstStyle/>
          <a:p>
            <a:r>
              <a:rPr lang="en-US">
                <a:latin typeface="Papyrus" pitchFamily="66" charset="0"/>
              </a:rPr>
              <a:t>Egyptian Economy</a:t>
            </a:r>
          </a:p>
        </p:txBody>
      </p:sp>
      <p:sp>
        <p:nvSpPr>
          <p:cNvPr id="174083" name="Rectangle 3"/>
          <p:cNvSpPr>
            <a:spLocks noGrp="1" noChangeArrowheads="1"/>
          </p:cNvSpPr>
          <p:nvPr>
            <p:ph type="body" idx="1"/>
          </p:nvPr>
        </p:nvSpPr>
        <p:spPr>
          <a:xfrm>
            <a:off x="457200" y="1828800"/>
            <a:ext cx="8229600" cy="4525963"/>
          </a:xfrm>
        </p:spPr>
        <p:txBody>
          <a:bodyPr/>
          <a:lstStyle/>
          <a:p>
            <a:r>
              <a:rPr lang="en-US"/>
              <a:t>Work days were 8 hours long</a:t>
            </a:r>
          </a:p>
          <a:p>
            <a:r>
              <a:rPr lang="en-US"/>
              <a:t>Out of 50 days, only 18 days were work days for the whole crew.</a:t>
            </a:r>
          </a:p>
          <a:p>
            <a:r>
              <a:rPr lang="en-US"/>
              <a:t>Infrastructure, such as irrigation system, was the envy of the world</a:t>
            </a:r>
          </a:p>
          <a:p>
            <a:r>
              <a:rPr lang="en-US"/>
              <a:t>When something was built, it was built to last.</a:t>
            </a:r>
          </a:p>
          <a:p>
            <a:r>
              <a:rPr lang="en-US" b="1" i="1"/>
              <a:t>These are characteristics of the demurrage system.</a:t>
            </a:r>
          </a:p>
          <a:p>
            <a:endParaRPr lang="en-US" b="1" i="1"/>
          </a:p>
        </p:txBody>
      </p:sp>
      <p:pic>
        <p:nvPicPr>
          <p:cNvPr id="1740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0"/>
            <a:ext cx="3352800"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p:txBody>
          <a:bodyPr/>
          <a:lstStyle/>
          <a:p>
            <a:r>
              <a:rPr lang="en-US">
                <a:latin typeface="Papyrus" pitchFamily="66" charset="0"/>
              </a:rPr>
              <a:t>Role of Feminine Archetype</a:t>
            </a:r>
          </a:p>
        </p:txBody>
      </p:sp>
      <p:sp>
        <p:nvSpPr>
          <p:cNvPr id="175107" name="Rectangle 3"/>
          <p:cNvSpPr>
            <a:spLocks noGrp="1" noChangeArrowheads="1"/>
          </p:cNvSpPr>
          <p:nvPr>
            <p:ph type="body" idx="1"/>
          </p:nvPr>
        </p:nvSpPr>
        <p:spPr>
          <a:xfrm>
            <a:off x="457200" y="1600200"/>
            <a:ext cx="6172200" cy="4525963"/>
          </a:xfrm>
        </p:spPr>
        <p:txBody>
          <a:bodyPr/>
          <a:lstStyle/>
          <a:p>
            <a:pPr>
              <a:lnSpc>
                <a:spcPct val="90000"/>
              </a:lnSpc>
            </a:pPr>
            <a:r>
              <a:rPr lang="en-US"/>
              <a:t>Did any of this prosperity have anything to do with honoring the archetypal feminine?</a:t>
            </a:r>
          </a:p>
          <a:p>
            <a:pPr lvl="1">
              <a:lnSpc>
                <a:spcPct val="90000"/>
              </a:lnSpc>
            </a:pPr>
            <a:r>
              <a:rPr lang="en-US"/>
              <a:t>What was the role of the feminine archetype in Egypt, compared to other societies?</a:t>
            </a:r>
          </a:p>
          <a:p>
            <a:pPr lvl="1">
              <a:lnSpc>
                <a:spcPct val="90000"/>
              </a:lnSpc>
            </a:pPr>
            <a:r>
              <a:rPr lang="en-US"/>
              <a:t>Did this have any effect on the status of Women?</a:t>
            </a:r>
          </a:p>
          <a:p>
            <a:pPr lvl="1">
              <a:lnSpc>
                <a:spcPct val="90000"/>
              </a:lnSpc>
            </a:pPr>
            <a:r>
              <a:rPr lang="en-US"/>
              <a:t>How and why did this prosperity end?</a:t>
            </a:r>
          </a:p>
        </p:txBody>
      </p:sp>
      <p:pic>
        <p:nvPicPr>
          <p:cNvPr id="175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600200"/>
            <a:ext cx="1820863"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p:txBody>
          <a:bodyPr/>
          <a:lstStyle/>
          <a:p>
            <a:r>
              <a:rPr lang="en-US">
                <a:latin typeface="Papyrus" pitchFamily="66" charset="0"/>
              </a:rPr>
              <a:t>Egyptian Culture</a:t>
            </a:r>
          </a:p>
        </p:txBody>
      </p:sp>
      <p:sp>
        <p:nvSpPr>
          <p:cNvPr id="177155" name="Rectangle 3"/>
          <p:cNvSpPr>
            <a:spLocks noGrp="1" noChangeArrowheads="1"/>
          </p:cNvSpPr>
          <p:nvPr>
            <p:ph type="body" idx="1"/>
          </p:nvPr>
        </p:nvSpPr>
        <p:spPr/>
        <p:txBody>
          <a:bodyPr/>
          <a:lstStyle/>
          <a:p>
            <a:r>
              <a:rPr lang="en-US"/>
              <a:t>We generally think of Egyptian society as just another patriarchal system, with a male pharoah at the top.</a:t>
            </a:r>
          </a:p>
          <a:p>
            <a:r>
              <a:rPr lang="en-US"/>
              <a:t>However, it was actually, predominantly and explicitly matrifocal.</a:t>
            </a:r>
          </a:p>
          <a:p>
            <a:r>
              <a:rPr lang="en-US"/>
              <a:t>Isis was the center of the society, worshiped for over 3000 years</a:t>
            </a:r>
          </a:p>
          <a:p>
            <a:endParaRPr lang="en-US"/>
          </a:p>
        </p:txBody>
      </p:sp>
      <p:pic>
        <p:nvPicPr>
          <p:cNvPr id="177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821238"/>
            <a:ext cx="2543175" cy="203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val 23"/>
          <p:cNvSpPr>
            <a:spLocks noChangeArrowheads="1"/>
          </p:cNvSpPr>
          <p:nvPr/>
        </p:nvSpPr>
        <p:spPr bwMode="auto">
          <a:xfrm>
            <a:off x="5103814" y="1447800"/>
            <a:ext cx="1576386" cy="2151741"/>
          </a:xfrm>
          <a:prstGeom prst="ellipse">
            <a:avLst/>
          </a:prstGeom>
          <a:solidFill>
            <a:srgbClr val="FFFFFF"/>
          </a:solidFill>
          <a:ln w="12700">
            <a:solidFill>
              <a:srgbClr val="000000"/>
            </a:solidFill>
            <a:round/>
            <a:headEnd/>
            <a:tailEnd/>
          </a:ln>
        </p:spPr>
        <p:txBody>
          <a:bodyPr/>
          <a:lstStyle/>
          <a:p>
            <a:endParaRPr lang="en-US"/>
          </a:p>
        </p:txBody>
      </p:sp>
      <p:sp>
        <p:nvSpPr>
          <p:cNvPr id="21509" name="Text Box 5"/>
          <p:cNvSpPr txBox="1">
            <a:spLocks noChangeArrowheads="1"/>
          </p:cNvSpPr>
          <p:nvPr/>
        </p:nvSpPr>
        <p:spPr bwMode="auto">
          <a:xfrm>
            <a:off x="1447800" y="228600"/>
            <a:ext cx="693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sz="2400">
                <a:latin typeface="Times New Roman" pitchFamily="18" charset="0"/>
              </a:rPr>
              <a:t>Ken Wilber’s Four Quadrants Classifying Fields of Knowledge</a:t>
            </a:r>
          </a:p>
        </p:txBody>
      </p:sp>
      <p:grpSp>
        <p:nvGrpSpPr>
          <p:cNvPr id="21511" name="Group 7"/>
          <p:cNvGrpSpPr>
            <a:grpSpLocks noChangeAspect="1"/>
          </p:cNvGrpSpPr>
          <p:nvPr/>
        </p:nvGrpSpPr>
        <p:grpSpPr bwMode="auto">
          <a:xfrm>
            <a:off x="1041400" y="1576388"/>
            <a:ext cx="7920038" cy="4775200"/>
            <a:chOff x="656" y="321"/>
            <a:chExt cx="4989" cy="3008"/>
          </a:xfrm>
        </p:grpSpPr>
        <p:sp useBgFill="1">
          <p:nvSpPr>
            <p:cNvPr id="21512" name="Rectangle 8"/>
            <p:cNvSpPr>
              <a:spLocks noChangeArrowheads="1"/>
            </p:cNvSpPr>
            <p:nvPr/>
          </p:nvSpPr>
          <p:spPr bwMode="auto">
            <a:xfrm>
              <a:off x="4311" y="1697"/>
              <a:ext cx="168"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000000"/>
                  </a:solidFill>
                  <a:latin typeface="Times New Roman" pitchFamily="18" charset="0"/>
                </a:rPr>
                <a:t>    </a:t>
              </a:r>
              <a:endParaRPr lang="en-US"/>
            </a:p>
          </p:txBody>
        </p:sp>
        <p:sp useBgFill="1">
          <p:nvSpPr>
            <p:cNvPr id="21513" name="Rectangle 9"/>
            <p:cNvSpPr>
              <a:spLocks noChangeArrowheads="1"/>
            </p:cNvSpPr>
            <p:nvPr/>
          </p:nvSpPr>
          <p:spPr bwMode="auto">
            <a:xfrm>
              <a:off x="4455" y="1696"/>
              <a:ext cx="57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Exterior</a:t>
              </a:r>
              <a:endParaRPr lang="en-US" dirty="0"/>
            </a:p>
          </p:txBody>
        </p:sp>
        <p:sp useBgFill="1">
          <p:nvSpPr>
            <p:cNvPr id="21514" name="Rectangle 10"/>
            <p:cNvSpPr>
              <a:spLocks noChangeArrowheads="1"/>
            </p:cNvSpPr>
            <p:nvPr/>
          </p:nvSpPr>
          <p:spPr bwMode="auto">
            <a:xfrm>
              <a:off x="3871" y="1894"/>
              <a:ext cx="177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(Description of Behavior)</a:t>
              </a:r>
              <a:endParaRPr lang="en-US" dirty="0"/>
            </a:p>
          </p:txBody>
        </p:sp>
        <p:sp useBgFill="1">
          <p:nvSpPr>
            <p:cNvPr id="21515" name="Line 11"/>
            <p:cNvSpPr>
              <a:spLocks noChangeShapeType="1"/>
            </p:cNvSpPr>
            <p:nvPr/>
          </p:nvSpPr>
          <p:spPr bwMode="auto">
            <a:xfrm>
              <a:off x="2784" y="764"/>
              <a:ext cx="1" cy="2297"/>
            </a:xfrm>
            <a:prstGeom prst="line">
              <a:avLst/>
            </a:prstGeom>
            <a:ln w="12700">
              <a:solidFill>
                <a:schemeClr val="tx1"/>
              </a:solidFill>
              <a:round/>
              <a:headEnd/>
              <a:tailEnd/>
            </a:ln>
          </p:spPr>
          <p:txBody>
            <a:bodyPr/>
            <a:lstStyle/>
            <a:p>
              <a:endParaRPr lang="en-US"/>
            </a:p>
          </p:txBody>
        </p:sp>
        <p:sp useBgFill="1">
          <p:nvSpPr>
            <p:cNvPr id="21516" name="Line 12"/>
            <p:cNvSpPr>
              <a:spLocks noChangeShapeType="1"/>
            </p:cNvSpPr>
            <p:nvPr/>
          </p:nvSpPr>
          <p:spPr bwMode="auto">
            <a:xfrm>
              <a:off x="1152" y="1664"/>
              <a:ext cx="2978" cy="1"/>
            </a:xfrm>
            <a:prstGeom prst="line">
              <a:avLst/>
            </a:prstGeom>
            <a:ln w="12700">
              <a:solidFill>
                <a:schemeClr val="tx1"/>
              </a:solidFill>
              <a:round/>
              <a:headEnd/>
              <a:tailEnd/>
            </a:ln>
          </p:spPr>
          <p:txBody>
            <a:bodyPr/>
            <a:lstStyle/>
            <a:p>
              <a:endParaRPr lang="en-US"/>
            </a:p>
          </p:txBody>
        </p:sp>
        <p:sp useBgFill="1">
          <p:nvSpPr>
            <p:cNvPr id="21517" name="Rectangle 13"/>
            <p:cNvSpPr>
              <a:spLocks noChangeArrowheads="1"/>
            </p:cNvSpPr>
            <p:nvPr/>
          </p:nvSpPr>
          <p:spPr bwMode="auto">
            <a:xfrm>
              <a:off x="656" y="1713"/>
              <a:ext cx="541"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Interior</a:t>
              </a:r>
              <a:endParaRPr lang="en-US" dirty="0"/>
            </a:p>
          </p:txBody>
        </p:sp>
        <p:sp useBgFill="1">
          <p:nvSpPr>
            <p:cNvPr id="21519" name="Rectangle 15"/>
            <p:cNvSpPr>
              <a:spLocks noChangeArrowheads="1"/>
            </p:cNvSpPr>
            <p:nvPr/>
          </p:nvSpPr>
          <p:spPr bwMode="auto">
            <a:xfrm>
              <a:off x="2496" y="321"/>
              <a:ext cx="71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Individual</a:t>
              </a:r>
              <a:endParaRPr lang="en-US" dirty="0"/>
            </a:p>
          </p:txBody>
        </p:sp>
        <p:sp useBgFill="1">
          <p:nvSpPr>
            <p:cNvPr id="21520" name="Rectangle 16"/>
            <p:cNvSpPr>
              <a:spLocks noChangeArrowheads="1"/>
            </p:cNvSpPr>
            <p:nvPr/>
          </p:nvSpPr>
          <p:spPr bwMode="auto">
            <a:xfrm>
              <a:off x="2448" y="3127"/>
              <a:ext cx="68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Collective</a:t>
              </a:r>
              <a:endParaRPr lang="en-US" dirty="0"/>
            </a:p>
          </p:txBody>
        </p:sp>
      </p:grpSp>
      <p:sp useBgFill="1">
        <p:nvSpPr>
          <p:cNvPr id="15" name="Rectangle 15"/>
          <p:cNvSpPr>
            <a:spLocks noChangeArrowheads="1"/>
          </p:cNvSpPr>
          <p:nvPr/>
        </p:nvSpPr>
        <p:spPr bwMode="auto">
          <a:xfrm>
            <a:off x="5685177" y="2438398"/>
            <a:ext cx="343043"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a:t>
            </a:r>
            <a:endParaRPr lang="en-US" sz="3600" dirty="0"/>
          </a:p>
        </p:txBody>
      </p:sp>
      <p:sp useBgFill="1">
        <p:nvSpPr>
          <p:cNvPr id="16" name="Rectangle 15"/>
          <p:cNvSpPr>
            <a:spLocks noChangeArrowheads="1"/>
          </p:cNvSpPr>
          <p:nvPr/>
        </p:nvSpPr>
        <p:spPr bwMode="auto">
          <a:xfrm>
            <a:off x="5685176" y="5105399"/>
            <a:ext cx="543418"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Its</a:t>
            </a:r>
            <a:endParaRPr lang="en-US" dirty="0"/>
          </a:p>
        </p:txBody>
      </p:sp>
      <p:sp useBgFill="1">
        <p:nvSpPr>
          <p:cNvPr id="18" name="Rectangle 17"/>
          <p:cNvSpPr>
            <a:spLocks noChangeArrowheads="1"/>
          </p:cNvSpPr>
          <p:nvPr/>
        </p:nvSpPr>
        <p:spPr bwMode="auto">
          <a:xfrm>
            <a:off x="2438400" y="2114550"/>
            <a:ext cx="919163"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Spirituality</a:t>
            </a:r>
            <a:endParaRPr lang="en-US" dirty="0"/>
          </a:p>
        </p:txBody>
      </p:sp>
      <p:sp useBgFill="1">
        <p:nvSpPr>
          <p:cNvPr id="19" name="Rectangle 18"/>
          <p:cNvSpPr>
            <a:spLocks noChangeArrowheads="1"/>
          </p:cNvSpPr>
          <p:nvPr/>
        </p:nvSpPr>
        <p:spPr bwMode="auto">
          <a:xfrm>
            <a:off x="2438400" y="2359025"/>
            <a:ext cx="1838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Individual Psychology</a:t>
            </a:r>
            <a:endParaRPr lang="en-US" dirty="0"/>
          </a:p>
        </p:txBody>
      </p:sp>
      <p:sp useBgFill="1">
        <p:nvSpPr>
          <p:cNvPr id="20" name="Rectangle 19"/>
          <p:cNvSpPr>
            <a:spLocks noChangeArrowheads="1"/>
          </p:cNvSpPr>
          <p:nvPr/>
        </p:nvSpPr>
        <p:spPr bwMode="auto">
          <a:xfrm>
            <a:off x="5638800" y="2073275"/>
            <a:ext cx="6223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Physics</a:t>
            </a:r>
            <a:endParaRPr lang="en-US" dirty="0"/>
          </a:p>
        </p:txBody>
      </p:sp>
      <p:sp useBgFill="1">
        <p:nvSpPr>
          <p:cNvPr id="21" name="Rectangle 20"/>
          <p:cNvSpPr>
            <a:spLocks noChangeArrowheads="1"/>
          </p:cNvSpPr>
          <p:nvPr/>
        </p:nvSpPr>
        <p:spPr bwMode="auto">
          <a:xfrm>
            <a:off x="5638800" y="2316163"/>
            <a:ext cx="655638"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Biology</a:t>
            </a:r>
            <a:endParaRPr lang="en-US" dirty="0"/>
          </a:p>
        </p:txBody>
      </p:sp>
      <p:sp useBgFill="1">
        <p:nvSpPr>
          <p:cNvPr id="22" name="Rectangle 21"/>
          <p:cNvSpPr>
            <a:spLocks noChangeArrowheads="1"/>
          </p:cNvSpPr>
          <p:nvPr/>
        </p:nvSpPr>
        <p:spPr bwMode="auto">
          <a:xfrm>
            <a:off x="5638800" y="2560638"/>
            <a:ext cx="9525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Empiricism</a:t>
            </a:r>
            <a:endParaRPr lang="en-US" dirty="0"/>
          </a:p>
        </p:txBody>
      </p:sp>
      <p:sp useBgFill="1">
        <p:nvSpPr>
          <p:cNvPr id="23" name="Rectangle 22"/>
          <p:cNvSpPr>
            <a:spLocks noChangeArrowheads="1"/>
          </p:cNvSpPr>
          <p:nvPr/>
        </p:nvSpPr>
        <p:spPr bwMode="auto">
          <a:xfrm>
            <a:off x="5638800" y="2805113"/>
            <a:ext cx="10414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Behaviorism</a:t>
            </a:r>
            <a:endParaRPr lang="en-US" dirty="0"/>
          </a:p>
        </p:txBody>
      </p:sp>
      <p:sp useBgFill="1">
        <p:nvSpPr>
          <p:cNvPr id="24" name="Rectangle 23"/>
          <p:cNvSpPr>
            <a:spLocks noChangeArrowheads="1"/>
          </p:cNvSpPr>
          <p:nvPr/>
        </p:nvSpPr>
        <p:spPr bwMode="auto">
          <a:xfrm>
            <a:off x="2438400" y="4975225"/>
            <a:ext cx="1330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Cultural History</a:t>
            </a:r>
            <a:endParaRPr lang="en-US" dirty="0"/>
          </a:p>
        </p:txBody>
      </p:sp>
      <p:sp useBgFill="1">
        <p:nvSpPr>
          <p:cNvPr id="25" name="Rectangle 24"/>
          <p:cNvSpPr>
            <a:spLocks noChangeArrowheads="1"/>
          </p:cNvSpPr>
          <p:nvPr/>
        </p:nvSpPr>
        <p:spPr bwMode="auto">
          <a:xfrm>
            <a:off x="2428901" y="5219700"/>
            <a:ext cx="18383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Collective Psychology</a:t>
            </a:r>
            <a:endParaRPr lang="en-US" dirty="0"/>
          </a:p>
        </p:txBody>
      </p:sp>
      <p:sp useBgFill="1">
        <p:nvSpPr>
          <p:cNvPr id="26" name="Rectangle 25"/>
          <p:cNvSpPr>
            <a:spLocks noChangeArrowheads="1"/>
          </p:cNvSpPr>
          <p:nvPr/>
        </p:nvSpPr>
        <p:spPr bwMode="auto">
          <a:xfrm>
            <a:off x="2438400" y="5462588"/>
            <a:ext cx="206375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Evolutionary Psychology</a:t>
            </a:r>
            <a:endParaRPr lang="en-US" dirty="0"/>
          </a:p>
        </p:txBody>
      </p:sp>
      <p:sp useBgFill="1">
        <p:nvSpPr>
          <p:cNvPr id="27" name="Rectangle 26"/>
          <p:cNvSpPr>
            <a:spLocks noChangeArrowheads="1"/>
          </p:cNvSpPr>
          <p:nvPr/>
        </p:nvSpPr>
        <p:spPr bwMode="auto">
          <a:xfrm>
            <a:off x="5257800" y="4954588"/>
            <a:ext cx="131762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Systems Theory</a:t>
            </a:r>
            <a:endParaRPr lang="en-US" dirty="0"/>
          </a:p>
        </p:txBody>
      </p:sp>
      <p:sp useBgFill="1">
        <p:nvSpPr>
          <p:cNvPr id="28" name="Rectangle 27"/>
          <p:cNvSpPr>
            <a:spLocks noChangeArrowheads="1"/>
          </p:cNvSpPr>
          <p:nvPr/>
        </p:nvSpPr>
        <p:spPr bwMode="auto">
          <a:xfrm>
            <a:off x="5257800" y="5199063"/>
            <a:ext cx="904875"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Economics</a:t>
            </a:r>
            <a:endParaRPr lang="en-US" dirty="0"/>
          </a:p>
        </p:txBody>
      </p:sp>
      <p:sp useBgFill="1">
        <p:nvSpPr>
          <p:cNvPr id="29" name="Rectangle 28"/>
          <p:cNvSpPr>
            <a:spLocks noChangeArrowheads="1"/>
          </p:cNvSpPr>
          <p:nvPr/>
        </p:nvSpPr>
        <p:spPr bwMode="auto">
          <a:xfrm>
            <a:off x="5257800" y="5443538"/>
            <a:ext cx="1511300"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Political Economy</a:t>
            </a:r>
            <a:endParaRPr lang="en-US" dirty="0"/>
          </a:p>
        </p:txBody>
      </p:sp>
      <p:sp useBgFill="1">
        <p:nvSpPr>
          <p:cNvPr id="30" name="Rectangle 29"/>
          <p:cNvSpPr>
            <a:spLocks noChangeArrowheads="1"/>
          </p:cNvSpPr>
          <p:nvPr/>
        </p:nvSpPr>
        <p:spPr bwMode="auto">
          <a:xfrm>
            <a:off x="5257800" y="5686425"/>
            <a:ext cx="1239838" cy="2444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dirty="0">
                <a:latin typeface="Times New Roman" pitchFamily="18" charset="0"/>
              </a:rPr>
              <a:t>Social Systems</a:t>
            </a:r>
            <a:endParaRPr lang="en-US" dirty="0"/>
          </a:p>
        </p:txBody>
      </p:sp>
      <p:sp useBgFill="1">
        <p:nvSpPr>
          <p:cNvPr id="31" name="Rectangle 19"/>
          <p:cNvSpPr>
            <a:spLocks noChangeArrowheads="1"/>
          </p:cNvSpPr>
          <p:nvPr/>
        </p:nvSpPr>
        <p:spPr bwMode="auto">
          <a:xfrm>
            <a:off x="7059009" y="1620361"/>
            <a:ext cx="1864934" cy="1477328"/>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400" b="1" dirty="0">
                <a:solidFill>
                  <a:srgbClr val="FFFF00"/>
                </a:solidFill>
                <a:latin typeface="Times New Roman" pitchFamily="18" charset="0"/>
              </a:rPr>
              <a:t>Most Books</a:t>
            </a:r>
          </a:p>
          <a:p>
            <a:r>
              <a:rPr lang="en-US" sz="2400" b="1" dirty="0">
                <a:solidFill>
                  <a:srgbClr val="FFFF00"/>
                </a:solidFill>
                <a:latin typeface="Times New Roman" pitchFamily="18" charset="0"/>
              </a:rPr>
              <a:t> About Money</a:t>
            </a:r>
          </a:p>
          <a:p>
            <a:r>
              <a:rPr lang="en-US" sz="2400" b="1" dirty="0">
                <a:solidFill>
                  <a:srgbClr val="FFFF00"/>
                </a:solidFill>
                <a:latin typeface="Times New Roman" pitchFamily="18" charset="0"/>
              </a:rPr>
              <a:t> Are In This </a:t>
            </a:r>
          </a:p>
          <a:p>
            <a:r>
              <a:rPr lang="en-US" sz="2400" b="1" dirty="0">
                <a:solidFill>
                  <a:srgbClr val="FFFF00"/>
                </a:solidFill>
                <a:latin typeface="Times New Roman" pitchFamily="18" charset="0"/>
              </a:rPr>
              <a:t>Quadrant</a:t>
            </a:r>
            <a:endParaRPr lang="en-US" sz="2800" b="1" dirty="0">
              <a:solidFill>
                <a:srgbClr val="FFFF00"/>
              </a:solidFill>
            </a:endParaRPr>
          </a:p>
        </p:txBody>
      </p:sp>
      <p:sp>
        <p:nvSpPr>
          <p:cNvPr id="32" name="Rectangle 19"/>
          <p:cNvSpPr>
            <a:spLocks noChangeArrowheads="1"/>
          </p:cNvSpPr>
          <p:nvPr/>
        </p:nvSpPr>
        <p:spPr bwMode="auto">
          <a:xfrm>
            <a:off x="5257801" y="2375098"/>
            <a:ext cx="1239838" cy="369332"/>
          </a:xfrm>
          <a:prstGeom prst="rect">
            <a:avLst/>
          </a:prstGeom>
          <a:solidFill>
            <a:schemeClr val="tx1"/>
          </a:solidFill>
          <a:ln>
            <a:noFill/>
          </a:ln>
        </p:spPr>
        <p:txBody>
          <a:bodyPr wrap="square" lIns="0" tIns="0" rIns="0" bIns="0">
            <a:spAutoFit/>
          </a:bodyPr>
          <a:lstStyle/>
          <a:p>
            <a:r>
              <a:rPr lang="en-US" sz="2400" b="1" dirty="0">
                <a:solidFill>
                  <a:srgbClr val="FFC000"/>
                </a:solidFill>
              </a:rPr>
              <a:t>Investing</a:t>
            </a:r>
          </a:p>
        </p:txBody>
      </p:sp>
      <p:sp>
        <p:nvSpPr>
          <p:cNvPr id="33" name="Rectangle 19"/>
          <p:cNvSpPr>
            <a:spLocks noChangeArrowheads="1"/>
          </p:cNvSpPr>
          <p:nvPr/>
        </p:nvSpPr>
        <p:spPr bwMode="auto">
          <a:xfrm>
            <a:off x="5257800" y="2746175"/>
            <a:ext cx="1239839" cy="369332"/>
          </a:xfrm>
          <a:prstGeom prst="rect">
            <a:avLst/>
          </a:prstGeom>
          <a:solidFill>
            <a:schemeClr val="tx1"/>
          </a:solidFill>
          <a:ln>
            <a:noFill/>
          </a:ln>
        </p:spPr>
        <p:txBody>
          <a:bodyPr wrap="square" lIns="0" tIns="0" rIns="0" bIns="0">
            <a:spAutoFit/>
          </a:bodyPr>
          <a:lstStyle/>
          <a:p>
            <a:r>
              <a:rPr lang="en-US" sz="2400" b="1" dirty="0">
                <a:solidFill>
                  <a:srgbClr val="FFC000"/>
                </a:solidFill>
              </a:rPr>
              <a:t>Earnings</a:t>
            </a:r>
          </a:p>
        </p:txBody>
      </p:sp>
      <p:sp>
        <p:nvSpPr>
          <p:cNvPr id="34" name="Rectangle 19"/>
          <p:cNvSpPr>
            <a:spLocks noChangeArrowheads="1"/>
          </p:cNvSpPr>
          <p:nvPr/>
        </p:nvSpPr>
        <p:spPr bwMode="auto">
          <a:xfrm>
            <a:off x="5389406" y="2008386"/>
            <a:ext cx="1054412" cy="369332"/>
          </a:xfrm>
          <a:prstGeom prst="rect">
            <a:avLst/>
          </a:prstGeom>
          <a:solidFill>
            <a:schemeClr val="tx1"/>
          </a:solidFill>
          <a:ln>
            <a:noFill/>
          </a:ln>
        </p:spPr>
        <p:txBody>
          <a:bodyPr wrap="square" lIns="0" tIns="0" rIns="0" bIns="0">
            <a:spAutoFit/>
          </a:bodyPr>
          <a:lstStyle/>
          <a:p>
            <a:r>
              <a:rPr lang="en-US" sz="2400" b="1" dirty="0">
                <a:solidFill>
                  <a:srgbClr val="FFC000"/>
                </a:solidFill>
              </a:rPr>
              <a:t>Savings</a:t>
            </a:r>
          </a:p>
        </p:txBody>
      </p:sp>
      <p:sp>
        <p:nvSpPr>
          <p:cNvPr id="36" name="Rectangle 26"/>
          <p:cNvSpPr>
            <a:spLocks noChangeArrowheads="1"/>
          </p:cNvSpPr>
          <p:nvPr/>
        </p:nvSpPr>
        <p:spPr bwMode="auto">
          <a:xfrm>
            <a:off x="4914900" y="3114721"/>
            <a:ext cx="2380033" cy="48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kumimoji="1" lang="en-US" dirty="0">
                <a:solidFill>
                  <a:schemeClr val="hlink"/>
                </a:solidFill>
                <a:effectLst>
                  <a:outerShdw blurRad="38100" dist="38100" dir="2700000" algn="tl">
                    <a:srgbClr val="000000">
                      <a:alpha val="43137"/>
                    </a:srgbClr>
                  </a:outerShdw>
                </a:effectLst>
                <a:latin typeface="Times New Roman" pitchFamily="18" charset="0"/>
              </a:rPr>
              <a:t>(not dealt with here)</a:t>
            </a:r>
            <a:endParaRPr kumimoji="1" lang="en-US" sz="2800" dirty="0">
              <a:solidFill>
                <a:schemeClr val="hlink"/>
              </a:solidFill>
              <a:effectLst>
                <a:outerShdw blurRad="38100" dist="38100" dir="2700000" algn="tl">
                  <a:srgbClr val="000000">
                    <a:alpha val="43137"/>
                  </a:srgbClr>
                </a:outerShdw>
              </a:effectLst>
              <a:latin typeface="Times New Roman" pitchFamily="18" charset="0"/>
            </a:endParaRPr>
          </a:p>
        </p:txBody>
      </p:sp>
      <p:sp useBgFill="1">
        <p:nvSpPr>
          <p:cNvPr id="37" name="Rectangle 19"/>
          <p:cNvSpPr>
            <a:spLocks noChangeArrowheads="1"/>
          </p:cNvSpPr>
          <p:nvPr/>
        </p:nvSpPr>
        <p:spPr bwMode="auto">
          <a:xfrm>
            <a:off x="7043437" y="4481036"/>
            <a:ext cx="2083712" cy="1477328"/>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400" b="1" dirty="0">
                <a:solidFill>
                  <a:srgbClr val="FFFF00"/>
                </a:solidFill>
                <a:latin typeface="Times New Roman" pitchFamily="18" charset="0"/>
              </a:rPr>
              <a:t>Bernard’s Book</a:t>
            </a:r>
          </a:p>
          <a:p>
            <a:r>
              <a:rPr lang="en-US" sz="2400" b="1" u="sng" dirty="0">
                <a:solidFill>
                  <a:srgbClr val="FFFF00"/>
                </a:solidFill>
                <a:latin typeface="Times New Roman" pitchFamily="18" charset="0"/>
              </a:rPr>
              <a:t>The Future of</a:t>
            </a:r>
          </a:p>
          <a:p>
            <a:r>
              <a:rPr lang="en-US" sz="2400" b="1" u="sng" dirty="0">
                <a:solidFill>
                  <a:srgbClr val="FFFF00"/>
                </a:solidFill>
                <a:latin typeface="Times New Roman" pitchFamily="18" charset="0"/>
              </a:rPr>
              <a:t>Money</a:t>
            </a:r>
          </a:p>
          <a:p>
            <a:r>
              <a:rPr lang="en-US" sz="2400" b="1" dirty="0">
                <a:solidFill>
                  <a:srgbClr val="FFFF00"/>
                </a:solidFill>
                <a:latin typeface="Times New Roman" pitchFamily="18" charset="0"/>
              </a:rPr>
              <a:t>Goes Here</a:t>
            </a:r>
            <a:endParaRPr lang="en-US" sz="2800" b="1" dirty="0">
              <a:solidFill>
                <a:srgbClr val="FFFF00"/>
              </a:solidFill>
            </a:endParaRPr>
          </a:p>
        </p:txBody>
      </p:sp>
      <p:sp>
        <p:nvSpPr>
          <p:cNvPr id="38" name="Oval 17"/>
          <p:cNvSpPr>
            <a:spLocks noChangeArrowheads="1"/>
          </p:cNvSpPr>
          <p:nvPr/>
        </p:nvSpPr>
        <p:spPr bwMode="auto">
          <a:xfrm>
            <a:off x="4972050" y="3881672"/>
            <a:ext cx="1797050" cy="2469916"/>
          </a:xfrm>
          <a:prstGeom prst="ellipse">
            <a:avLst/>
          </a:prstGeom>
          <a:solidFill>
            <a:srgbClr val="33CCCC"/>
          </a:solidFill>
          <a:ln w="12700">
            <a:solidFill>
              <a:srgbClr val="000000"/>
            </a:solidFill>
            <a:round/>
            <a:headEnd/>
            <a:tailEnd/>
          </a:ln>
        </p:spPr>
        <p:txBody>
          <a:bodyPr/>
          <a:lstStyle/>
          <a:p>
            <a:endParaRPr lang="en-US"/>
          </a:p>
        </p:txBody>
      </p:sp>
      <p:sp>
        <p:nvSpPr>
          <p:cNvPr id="40" name="Rectangle 19"/>
          <p:cNvSpPr>
            <a:spLocks noChangeArrowheads="1"/>
          </p:cNvSpPr>
          <p:nvPr/>
        </p:nvSpPr>
        <p:spPr bwMode="auto">
          <a:xfrm>
            <a:off x="5389406" y="4394201"/>
            <a:ext cx="1054412" cy="1477328"/>
          </a:xfrm>
          <a:prstGeom prst="rect">
            <a:avLst/>
          </a:prstGeom>
          <a:solidFill>
            <a:srgbClr val="00CCFF"/>
          </a:solidFill>
          <a:ln>
            <a:noFill/>
          </a:ln>
        </p:spPr>
        <p:txBody>
          <a:bodyPr wrap="square" lIns="0" tIns="0" rIns="0" bIns="0">
            <a:spAutoFit/>
          </a:bodyPr>
          <a:lstStyle/>
          <a:p>
            <a:r>
              <a:rPr lang="en-US" sz="2400" b="1" dirty="0"/>
              <a:t>The Future of Money</a:t>
            </a:r>
          </a:p>
        </p:txBody>
      </p:sp>
      <p:sp useBgFill="1">
        <p:nvSpPr>
          <p:cNvPr id="41" name="Rectangle 14"/>
          <p:cNvSpPr>
            <a:spLocks noChangeArrowheads="1"/>
          </p:cNvSpPr>
          <p:nvPr/>
        </p:nvSpPr>
        <p:spPr bwMode="auto">
          <a:xfrm>
            <a:off x="206829" y="4531039"/>
            <a:ext cx="1383392" cy="32316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of Meaning)</a:t>
            </a:r>
            <a:endParaRPr lang="en-US" dirty="0"/>
          </a:p>
        </p:txBody>
      </p:sp>
      <p:sp useBgFill="1">
        <p:nvSpPr>
          <p:cNvPr id="42" name="Rectangle 14"/>
          <p:cNvSpPr>
            <a:spLocks noChangeArrowheads="1"/>
          </p:cNvSpPr>
          <p:nvPr/>
        </p:nvSpPr>
        <p:spPr bwMode="auto">
          <a:xfrm>
            <a:off x="91621" y="4114347"/>
            <a:ext cx="1713611" cy="32316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a:t>
            </a:r>
            <a:endParaRPr lang="en-US" dirty="0"/>
          </a:p>
        </p:txBody>
      </p:sp>
      <p:sp useBgFill="1">
        <p:nvSpPr>
          <p:cNvPr id="46" name="Rectangle 14"/>
          <p:cNvSpPr>
            <a:spLocks noChangeArrowheads="1"/>
          </p:cNvSpPr>
          <p:nvPr/>
        </p:nvSpPr>
        <p:spPr bwMode="auto">
          <a:xfrm>
            <a:off x="95250" y="4100513"/>
            <a:ext cx="3067050"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of Meaning)</a:t>
            </a:r>
            <a:endParaRPr lang="en-US" dirty="0"/>
          </a:p>
        </p:txBody>
      </p:sp>
      <p:sp useBgFill="1">
        <p:nvSpPr>
          <p:cNvPr id="43" name="Rectangle 19"/>
          <p:cNvSpPr>
            <a:spLocks noChangeArrowheads="1"/>
          </p:cNvSpPr>
          <p:nvPr/>
        </p:nvSpPr>
        <p:spPr bwMode="auto">
          <a:xfrm>
            <a:off x="268665" y="2160664"/>
            <a:ext cx="1668727" cy="1107996"/>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400" b="1" dirty="0">
                <a:solidFill>
                  <a:srgbClr val="FFFF00"/>
                </a:solidFill>
                <a:latin typeface="Times New Roman" pitchFamily="18" charset="0"/>
              </a:rPr>
              <a:t>This is what </a:t>
            </a:r>
          </a:p>
          <a:p>
            <a:r>
              <a:rPr lang="en-US" sz="2400" b="1" dirty="0">
                <a:solidFill>
                  <a:srgbClr val="FFFF00"/>
                </a:solidFill>
                <a:latin typeface="Times New Roman" pitchFamily="18" charset="0"/>
              </a:rPr>
              <a:t>we will talk </a:t>
            </a:r>
          </a:p>
          <a:p>
            <a:r>
              <a:rPr lang="en-US" sz="2400" b="1" dirty="0">
                <a:solidFill>
                  <a:srgbClr val="FFFF00"/>
                </a:solidFill>
                <a:latin typeface="Times New Roman" pitchFamily="18" charset="0"/>
              </a:rPr>
              <a:t>about today</a:t>
            </a:r>
            <a:endParaRPr lang="en-US" sz="2800" b="1" dirty="0">
              <a:solidFill>
                <a:srgbClr val="FFFF00"/>
              </a:solidFill>
            </a:endParaRPr>
          </a:p>
        </p:txBody>
      </p:sp>
      <p:sp>
        <p:nvSpPr>
          <p:cNvPr id="44" name="Oval 16"/>
          <p:cNvSpPr>
            <a:spLocks noChangeArrowheads="1"/>
          </p:cNvSpPr>
          <p:nvPr/>
        </p:nvSpPr>
        <p:spPr bwMode="auto">
          <a:xfrm>
            <a:off x="2461558" y="1853263"/>
            <a:ext cx="1731029" cy="3468037"/>
          </a:xfrm>
          <a:prstGeom prst="ellipse">
            <a:avLst/>
          </a:prstGeom>
          <a:solidFill>
            <a:srgbClr val="FF6600"/>
          </a:solidFill>
          <a:ln w="12700">
            <a:solidFill>
              <a:srgbClr val="000000"/>
            </a:solidFill>
            <a:round/>
            <a:headEnd/>
            <a:tailEnd/>
          </a:ln>
        </p:spPr>
        <p:txBody>
          <a:bodyPr/>
          <a:lstStyle/>
          <a:p>
            <a:endParaRPr lang="en-US"/>
          </a:p>
        </p:txBody>
      </p:sp>
      <p:sp>
        <p:nvSpPr>
          <p:cNvPr id="45" name="Rectangle 19"/>
          <p:cNvSpPr>
            <a:spLocks noChangeArrowheads="1"/>
          </p:cNvSpPr>
          <p:nvPr/>
        </p:nvSpPr>
        <p:spPr bwMode="auto">
          <a:xfrm>
            <a:off x="2748838" y="2848617"/>
            <a:ext cx="1289761" cy="1477328"/>
          </a:xfrm>
          <a:prstGeom prst="rect">
            <a:avLst/>
          </a:prstGeom>
          <a:solidFill>
            <a:srgbClr val="FF6600"/>
          </a:solidFill>
          <a:ln>
            <a:noFill/>
          </a:ln>
        </p:spPr>
        <p:txBody>
          <a:bodyPr wrap="square" lIns="0" tIns="0" rIns="0" bIns="0">
            <a:spAutoFit/>
          </a:bodyPr>
          <a:lstStyle/>
          <a:p>
            <a:r>
              <a:rPr lang="en-US" sz="3200" b="1" dirty="0"/>
              <a:t>The Soul of Money</a:t>
            </a:r>
          </a:p>
        </p:txBody>
      </p:sp>
      <p:sp useBgFill="1">
        <p:nvSpPr>
          <p:cNvPr id="48" name="Rectangle 14"/>
          <p:cNvSpPr>
            <a:spLocks noChangeArrowheads="1"/>
          </p:cNvSpPr>
          <p:nvPr/>
        </p:nvSpPr>
        <p:spPr bwMode="auto">
          <a:xfrm>
            <a:off x="2637066" y="6394464"/>
            <a:ext cx="6439263" cy="32316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solidFill>
                  <a:srgbClr val="FFC000"/>
                </a:solidFill>
                <a:latin typeface="Times New Roman" pitchFamily="18" charset="0"/>
              </a:rPr>
              <a:t>These are all external or behavioral experiences of money</a:t>
            </a:r>
            <a:r>
              <a:rPr lang="en-US" sz="2100" b="1" i="1" dirty="0">
                <a:latin typeface="Times New Roman" pitchFamily="18" charset="0"/>
              </a:rPr>
              <a:t>.</a:t>
            </a:r>
            <a:endParaRPr lang="en-US" dirty="0"/>
          </a:p>
        </p:txBody>
      </p:sp>
    </p:spTree>
    <p:extLst>
      <p:ext uri="{BB962C8B-B14F-4D97-AF65-F5344CB8AC3E}">
        <p14:creationId xmlns:p14="http://schemas.microsoft.com/office/powerpoint/2010/main" val="115885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500"/>
                                        <p:tgtEl>
                                          <p:spTgt spid="3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1">
                                            <p:txEl>
                                              <p:pRg st="1" end="1"/>
                                            </p:txEl>
                                          </p:spTgt>
                                        </p:tgtEl>
                                        <p:attrNameLst>
                                          <p:attrName>style.visibility</p:attrName>
                                        </p:attrNameLst>
                                      </p:cBhvr>
                                      <p:to>
                                        <p:strVal val="visible"/>
                                      </p:to>
                                    </p:set>
                                    <p:animEffect transition="in" filter="fade">
                                      <p:cBhvr>
                                        <p:cTn id="10" dur="500"/>
                                        <p:tgtEl>
                                          <p:spTgt spid="3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1">
                                            <p:txEl>
                                              <p:pRg st="2" end="2"/>
                                            </p:txEl>
                                          </p:spTgt>
                                        </p:tgtEl>
                                        <p:attrNameLst>
                                          <p:attrName>style.visibility</p:attrName>
                                        </p:attrNameLst>
                                      </p:cBhvr>
                                      <p:to>
                                        <p:strVal val="visible"/>
                                      </p:to>
                                    </p:set>
                                    <p:animEffect transition="in" filter="fade">
                                      <p:cBhvr>
                                        <p:cTn id="13" dur="500"/>
                                        <p:tgtEl>
                                          <p:spTgt spid="3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xEl>
                                              <p:pRg st="3" end="3"/>
                                            </p:txEl>
                                          </p:spTgt>
                                        </p:tgtEl>
                                        <p:attrNameLst>
                                          <p:attrName>style.visibility</p:attrName>
                                        </p:attrNameLst>
                                      </p:cBhvr>
                                      <p:to>
                                        <p:strVal val="visible"/>
                                      </p:to>
                                    </p:set>
                                    <p:animEffect transition="in" filter="fade">
                                      <p:cBhvr>
                                        <p:cTn id="16" dur="500"/>
                                        <p:tgtEl>
                                          <p:spTgt spid="31">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childTnLst>
                          </p:cTn>
                        </p:par>
                        <p:par>
                          <p:cTn id="22" fill="hold">
                            <p:stCondLst>
                              <p:cond delay="500"/>
                            </p:stCondLst>
                            <p:childTnLst>
                              <p:par>
                                <p:cTn id="23" presetID="10" presetClass="exit" presetSubtype="0" fill="hold" grpId="0" nodeType="afterEffect">
                                  <p:stCondLst>
                                    <p:cond delay="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par>
                          <p:cTn id="26" fill="hold">
                            <p:stCondLst>
                              <p:cond delay="1000"/>
                            </p:stCondLst>
                            <p:childTnLst>
                              <p:par>
                                <p:cTn id="27" presetID="10" presetClass="exit" presetSubtype="0" fill="hold" grpId="0" nodeType="afterEffect">
                                  <p:stCondLst>
                                    <p:cond delay="0"/>
                                  </p:stCondLst>
                                  <p:childTnLst>
                                    <p:animEffect transition="out" filter="fade">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par>
                          <p:cTn id="30" fill="hold">
                            <p:stCondLst>
                              <p:cond delay="1500"/>
                            </p:stCondLst>
                            <p:childTnLst>
                              <p:par>
                                <p:cTn id="31" presetID="10" presetClass="exit" presetSubtype="0" fill="hold" grpId="0" nodeType="afterEffect">
                                  <p:stCondLst>
                                    <p:cond delay="0"/>
                                  </p:stCondLst>
                                  <p:childTnLst>
                                    <p:animEffect transition="out" filter="fade">
                                      <p:cBhvr>
                                        <p:cTn id="32" dur="500"/>
                                        <p:tgtEl>
                                          <p:spTgt spid="23"/>
                                        </p:tgtEl>
                                      </p:cBhvr>
                                    </p:animEffect>
                                    <p:set>
                                      <p:cBhvr>
                                        <p:cTn id="33" dur="1" fill="hold">
                                          <p:stCondLst>
                                            <p:cond delay="499"/>
                                          </p:stCondLst>
                                        </p:cTn>
                                        <p:tgtEl>
                                          <p:spTgt spid="23"/>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par>
                          <p:cTn id="49" fill="hold">
                            <p:stCondLst>
                              <p:cond delay="3500"/>
                            </p:stCondLst>
                            <p:childTnLst>
                              <p:par>
                                <p:cTn id="50" presetID="1" presetClass="entr" presetSubtype="0" fill="hold" grpId="0" nodeType="afterEffect">
                                  <p:stCondLst>
                                    <p:cond delay="0"/>
                                  </p:stCondLst>
                                  <p:childTnLst>
                                    <p:set>
                                      <p:cBhvr>
                                        <p:cTn id="51" dur="1" fill="hold">
                                          <p:stCondLst>
                                            <p:cond delay="0"/>
                                          </p:stCondLst>
                                        </p:cTn>
                                        <p:tgtEl>
                                          <p:spTgt spid="3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7">
                                            <p:txEl>
                                              <p:pRg st="0" end="0"/>
                                            </p:txEl>
                                          </p:spTgt>
                                        </p:tgtEl>
                                        <p:attrNameLst>
                                          <p:attrName>style.visibility</p:attrName>
                                        </p:attrNameLst>
                                      </p:cBhvr>
                                      <p:to>
                                        <p:strVal val="visible"/>
                                      </p:to>
                                    </p:set>
                                    <p:animEffect transition="in" filter="fade">
                                      <p:cBhvr>
                                        <p:cTn id="56" dur="500"/>
                                        <p:tgtEl>
                                          <p:spTgt spid="37">
                                            <p:txEl>
                                              <p:pRg st="0" end="0"/>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7">
                                            <p:txEl>
                                              <p:pRg st="1" end="1"/>
                                            </p:txEl>
                                          </p:spTgt>
                                        </p:tgtEl>
                                        <p:attrNameLst>
                                          <p:attrName>style.visibility</p:attrName>
                                        </p:attrNameLst>
                                      </p:cBhvr>
                                      <p:to>
                                        <p:strVal val="visible"/>
                                      </p:to>
                                    </p:set>
                                    <p:animEffect transition="in" filter="fade">
                                      <p:cBhvr>
                                        <p:cTn id="59" dur="500"/>
                                        <p:tgtEl>
                                          <p:spTgt spid="37">
                                            <p:txEl>
                                              <p:pRg st="1" end="1"/>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37">
                                            <p:txEl>
                                              <p:pRg st="2" end="2"/>
                                            </p:txEl>
                                          </p:spTgt>
                                        </p:tgtEl>
                                        <p:attrNameLst>
                                          <p:attrName>style.visibility</p:attrName>
                                        </p:attrNameLst>
                                      </p:cBhvr>
                                      <p:to>
                                        <p:strVal val="visible"/>
                                      </p:to>
                                    </p:set>
                                    <p:animEffect transition="in" filter="fade">
                                      <p:cBhvr>
                                        <p:cTn id="62" dur="500"/>
                                        <p:tgtEl>
                                          <p:spTgt spid="37">
                                            <p:txEl>
                                              <p:pRg st="2" end="2"/>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37">
                                            <p:txEl>
                                              <p:pRg st="3" end="3"/>
                                            </p:txEl>
                                          </p:spTgt>
                                        </p:tgtEl>
                                        <p:attrNameLst>
                                          <p:attrName>style.visibility</p:attrName>
                                        </p:attrNameLst>
                                      </p:cBhvr>
                                      <p:to>
                                        <p:strVal val="visible"/>
                                      </p:to>
                                    </p:set>
                                    <p:animEffect transition="in" filter="fade">
                                      <p:cBhvr>
                                        <p:cTn id="65" dur="500"/>
                                        <p:tgtEl>
                                          <p:spTgt spid="37">
                                            <p:txEl>
                                              <p:pRg st="3" end="3"/>
                                            </p:txEl>
                                          </p:spTgt>
                                        </p:tgtEl>
                                      </p:cBhvr>
                                    </p:animEffect>
                                  </p:childTnLst>
                                </p:cTn>
                              </p:par>
                            </p:childTnLst>
                          </p:cTn>
                        </p:par>
                        <p:par>
                          <p:cTn id="66" fill="hold">
                            <p:stCondLst>
                              <p:cond delay="500"/>
                            </p:stCondLst>
                            <p:childTnLst>
                              <p:par>
                                <p:cTn id="67" presetID="10" presetClass="exit" presetSubtype="0" fill="hold" grpId="0" nodeType="afterEffect">
                                  <p:stCondLst>
                                    <p:cond delay="0"/>
                                  </p:stCondLst>
                                  <p:childTnLst>
                                    <p:animEffect transition="out" filter="fade">
                                      <p:cBhvr>
                                        <p:cTn id="68" dur="500"/>
                                        <p:tgtEl>
                                          <p:spTgt spid="27"/>
                                        </p:tgtEl>
                                      </p:cBhvr>
                                    </p:animEffect>
                                    <p:set>
                                      <p:cBhvr>
                                        <p:cTn id="69" dur="1" fill="hold">
                                          <p:stCondLst>
                                            <p:cond delay="499"/>
                                          </p:stCondLst>
                                        </p:cTn>
                                        <p:tgtEl>
                                          <p:spTgt spid="27"/>
                                        </p:tgtEl>
                                        <p:attrNameLst>
                                          <p:attrName>style.visibility</p:attrName>
                                        </p:attrNameLst>
                                      </p:cBhvr>
                                      <p:to>
                                        <p:strVal val="hidden"/>
                                      </p:to>
                                    </p:set>
                                  </p:childTnLst>
                                </p:cTn>
                              </p:par>
                            </p:childTnLst>
                          </p:cTn>
                        </p:par>
                        <p:par>
                          <p:cTn id="70" fill="hold">
                            <p:stCondLst>
                              <p:cond delay="1000"/>
                            </p:stCondLst>
                            <p:childTnLst>
                              <p:par>
                                <p:cTn id="71" presetID="10" presetClass="exit" presetSubtype="0" fill="hold" grpId="0" nodeType="afterEffect">
                                  <p:stCondLst>
                                    <p:cond delay="0"/>
                                  </p:stCondLst>
                                  <p:childTnLst>
                                    <p:animEffect transition="out" filter="fade">
                                      <p:cBhvr>
                                        <p:cTn id="72" dur="500"/>
                                        <p:tgtEl>
                                          <p:spTgt spid="28"/>
                                        </p:tgtEl>
                                      </p:cBhvr>
                                    </p:animEffect>
                                    <p:set>
                                      <p:cBhvr>
                                        <p:cTn id="73" dur="1" fill="hold">
                                          <p:stCondLst>
                                            <p:cond delay="499"/>
                                          </p:stCondLst>
                                        </p:cTn>
                                        <p:tgtEl>
                                          <p:spTgt spid="28"/>
                                        </p:tgtEl>
                                        <p:attrNameLst>
                                          <p:attrName>style.visibility</p:attrName>
                                        </p:attrNameLst>
                                      </p:cBhvr>
                                      <p:to>
                                        <p:strVal val="hidden"/>
                                      </p:to>
                                    </p:set>
                                  </p:childTnLst>
                                </p:cTn>
                              </p:par>
                            </p:childTnLst>
                          </p:cTn>
                        </p:par>
                        <p:par>
                          <p:cTn id="74" fill="hold">
                            <p:stCondLst>
                              <p:cond delay="1500"/>
                            </p:stCondLst>
                            <p:childTnLst>
                              <p:par>
                                <p:cTn id="75" presetID="10" presetClass="exit" presetSubtype="0" fill="hold" grpId="0" nodeType="afterEffect">
                                  <p:stCondLst>
                                    <p:cond delay="0"/>
                                  </p:stCondLst>
                                  <p:childTnLst>
                                    <p:animEffect transition="out" filter="fade">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childTnLst>
                          </p:cTn>
                        </p:par>
                        <p:par>
                          <p:cTn id="78" fill="hold">
                            <p:stCondLst>
                              <p:cond delay="2000"/>
                            </p:stCondLst>
                            <p:childTnLst>
                              <p:par>
                                <p:cTn id="79" presetID="10" presetClass="exit" presetSubtype="0" fill="hold" grpId="0" nodeType="afterEffect">
                                  <p:stCondLst>
                                    <p:cond delay="0"/>
                                  </p:stCondLst>
                                  <p:childTnLst>
                                    <p:animEffect transition="out" filter="fade">
                                      <p:cBhvr>
                                        <p:cTn id="80" dur="500"/>
                                        <p:tgtEl>
                                          <p:spTgt spid="30"/>
                                        </p:tgtEl>
                                      </p:cBhvr>
                                    </p:animEffect>
                                    <p:set>
                                      <p:cBhvr>
                                        <p:cTn id="81" dur="1" fill="hold">
                                          <p:stCondLst>
                                            <p:cond delay="499"/>
                                          </p:stCondLst>
                                        </p:cTn>
                                        <p:tgtEl>
                                          <p:spTgt spid="30"/>
                                        </p:tgtEl>
                                        <p:attrNameLst>
                                          <p:attrName>style.visibility</p:attrName>
                                        </p:attrNameLst>
                                      </p:cBhvr>
                                      <p:to>
                                        <p:strVal val="hidden"/>
                                      </p:to>
                                    </p:set>
                                  </p:childTnLst>
                                </p:cTn>
                              </p:par>
                            </p:childTnLst>
                          </p:cTn>
                        </p:par>
                        <p:par>
                          <p:cTn id="82" fill="hold">
                            <p:stCondLst>
                              <p:cond delay="2500"/>
                            </p:stCondLst>
                            <p:childTnLst>
                              <p:par>
                                <p:cTn id="83" presetID="10" presetClass="entr" presetSubtype="0" fill="hold" grpId="0"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childTnLst>
                          </p:cTn>
                        </p:par>
                        <p:par>
                          <p:cTn id="86" fill="hold">
                            <p:stCondLst>
                              <p:cond delay="3000"/>
                            </p:stCondLst>
                            <p:childTnLst>
                              <p:par>
                                <p:cTn id="87" presetID="10" presetClass="entr" presetSubtype="0" fill="hold" grpId="0" nodeType="after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fade">
                                      <p:cBhvr>
                                        <p:cTn id="89" dur="500"/>
                                        <p:tgtEl>
                                          <p:spTgt spid="40"/>
                                        </p:tgtEl>
                                      </p:cBhvr>
                                    </p:animEffect>
                                  </p:childTnLst>
                                </p:cTn>
                              </p:par>
                            </p:childTnLst>
                          </p:cTn>
                        </p:par>
                        <p:par>
                          <p:cTn id="90" fill="hold">
                            <p:stCondLst>
                              <p:cond delay="3500"/>
                            </p:stCondLst>
                            <p:childTnLst>
                              <p:par>
                                <p:cTn id="91" presetID="10" presetClass="entr" presetSubtype="0" fill="hold" grpId="0" nodeType="after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fade">
                                      <p:cBhvr>
                                        <p:cTn id="93" dur="500"/>
                                        <p:tgtEl>
                                          <p:spTgt spid="48"/>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fade">
                                      <p:cBhvr>
                                        <p:cTn id="98" dur="500"/>
                                        <p:tgtEl>
                                          <p:spTgt spid="43"/>
                                        </p:tgtEl>
                                      </p:cBhvr>
                                    </p:animEffect>
                                  </p:childTnLst>
                                </p:cTn>
                              </p:par>
                              <p:par>
                                <p:cTn id="99" presetID="10" presetClass="exit" presetSubtype="0" fill="hold" grpId="0" nodeType="withEffect">
                                  <p:stCondLst>
                                    <p:cond delay="0"/>
                                  </p:stCondLst>
                                  <p:childTnLst>
                                    <p:animEffect transition="out" filter="fade">
                                      <p:cBhvr>
                                        <p:cTn id="100" dur="500"/>
                                        <p:tgtEl>
                                          <p:spTgt spid="46"/>
                                        </p:tgtEl>
                                      </p:cBhvr>
                                    </p:animEffect>
                                    <p:set>
                                      <p:cBhvr>
                                        <p:cTn id="101" dur="1" fill="hold">
                                          <p:stCondLst>
                                            <p:cond delay="499"/>
                                          </p:stCondLst>
                                        </p:cTn>
                                        <p:tgtEl>
                                          <p:spTgt spid="46"/>
                                        </p:tgtEl>
                                        <p:attrNameLst>
                                          <p:attrName>style.visibility</p:attrName>
                                        </p:attrNameLst>
                                      </p:cBhvr>
                                      <p:to>
                                        <p:strVal val="hidden"/>
                                      </p:to>
                                    </p:set>
                                  </p:childTnLst>
                                </p:cTn>
                              </p:par>
                              <p:par>
                                <p:cTn id="102" presetID="10" presetClass="entr" presetSubtype="0" fill="hold" grpId="0" nodeType="with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fade">
                                      <p:cBhvr>
                                        <p:cTn id="104" dur="500"/>
                                        <p:tgtEl>
                                          <p:spTgt spid="4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fade">
                                      <p:cBhvr>
                                        <p:cTn id="107" dur="500"/>
                                        <p:tgtEl>
                                          <p:spTgt spid="41"/>
                                        </p:tgtEl>
                                      </p:cBhvr>
                                    </p:animEffect>
                                  </p:childTnLst>
                                </p:cTn>
                              </p:par>
                            </p:childTnLst>
                          </p:cTn>
                        </p:par>
                        <p:par>
                          <p:cTn id="108" fill="hold">
                            <p:stCondLst>
                              <p:cond delay="500"/>
                            </p:stCondLst>
                            <p:childTnLst>
                              <p:par>
                                <p:cTn id="109" presetID="10" presetClass="exit" presetSubtype="0" fill="hold" grpId="0" nodeType="afterEffect">
                                  <p:stCondLst>
                                    <p:cond delay="0"/>
                                  </p:stCondLst>
                                  <p:childTnLst>
                                    <p:animEffect transition="out" filter="fade">
                                      <p:cBhvr>
                                        <p:cTn id="110" dur="500"/>
                                        <p:tgtEl>
                                          <p:spTgt spid="24"/>
                                        </p:tgtEl>
                                      </p:cBhvr>
                                    </p:animEffect>
                                    <p:set>
                                      <p:cBhvr>
                                        <p:cTn id="111" dur="1" fill="hold">
                                          <p:stCondLst>
                                            <p:cond delay="499"/>
                                          </p:stCondLst>
                                        </p:cTn>
                                        <p:tgtEl>
                                          <p:spTgt spid="24"/>
                                        </p:tgtEl>
                                        <p:attrNameLst>
                                          <p:attrName>style.visibility</p:attrName>
                                        </p:attrNameLst>
                                      </p:cBhvr>
                                      <p:to>
                                        <p:strVal val="hidden"/>
                                      </p:to>
                                    </p:set>
                                  </p:childTnLst>
                                </p:cTn>
                              </p:par>
                              <p:par>
                                <p:cTn id="112" presetID="10" presetClass="exit" presetSubtype="0" fill="hold" grpId="0" nodeType="withEffect">
                                  <p:stCondLst>
                                    <p:cond delay="0"/>
                                  </p:stCondLst>
                                  <p:childTnLst>
                                    <p:animEffect transition="out" filter="fade">
                                      <p:cBhvr>
                                        <p:cTn id="113" dur="500"/>
                                        <p:tgtEl>
                                          <p:spTgt spid="25"/>
                                        </p:tgtEl>
                                      </p:cBhvr>
                                    </p:animEffect>
                                    <p:set>
                                      <p:cBhvr>
                                        <p:cTn id="114" dur="1" fill="hold">
                                          <p:stCondLst>
                                            <p:cond delay="499"/>
                                          </p:stCondLst>
                                        </p:cTn>
                                        <p:tgtEl>
                                          <p:spTgt spid="25"/>
                                        </p:tgtEl>
                                        <p:attrNameLst>
                                          <p:attrName>style.visibility</p:attrName>
                                        </p:attrNameLst>
                                      </p:cBhvr>
                                      <p:to>
                                        <p:strVal val="hidden"/>
                                      </p:to>
                                    </p:set>
                                  </p:childTnLst>
                                </p:cTn>
                              </p:par>
                              <p:par>
                                <p:cTn id="115" presetID="10" presetClass="exit" presetSubtype="0" fill="hold" grpId="0" nodeType="withEffect">
                                  <p:stCondLst>
                                    <p:cond delay="0"/>
                                  </p:stCondLst>
                                  <p:childTnLst>
                                    <p:animEffect transition="out" filter="fade">
                                      <p:cBhvr>
                                        <p:cTn id="116" dur="500"/>
                                        <p:tgtEl>
                                          <p:spTgt spid="26"/>
                                        </p:tgtEl>
                                      </p:cBhvr>
                                    </p:animEffect>
                                    <p:set>
                                      <p:cBhvr>
                                        <p:cTn id="117" dur="1" fill="hold">
                                          <p:stCondLst>
                                            <p:cond delay="499"/>
                                          </p:stCondLst>
                                        </p:cTn>
                                        <p:tgtEl>
                                          <p:spTgt spid="26"/>
                                        </p:tgtEl>
                                        <p:attrNameLst>
                                          <p:attrName>style.visibility</p:attrName>
                                        </p:attrNameLst>
                                      </p:cBhvr>
                                      <p:to>
                                        <p:strVal val="hidden"/>
                                      </p:to>
                                    </p:set>
                                  </p:childTnLst>
                                </p:cTn>
                              </p:par>
                              <p:par>
                                <p:cTn id="118" presetID="10" presetClass="exit" presetSubtype="0" fill="hold" grpId="0" nodeType="withEffect">
                                  <p:stCondLst>
                                    <p:cond delay="0"/>
                                  </p:stCondLst>
                                  <p:childTnLst>
                                    <p:animEffect transition="out" filter="fade">
                                      <p:cBhvr>
                                        <p:cTn id="119" dur="500"/>
                                        <p:tgtEl>
                                          <p:spTgt spid="18"/>
                                        </p:tgtEl>
                                      </p:cBhvr>
                                    </p:animEffect>
                                    <p:set>
                                      <p:cBhvr>
                                        <p:cTn id="120" dur="1" fill="hold">
                                          <p:stCondLst>
                                            <p:cond delay="499"/>
                                          </p:stCondLst>
                                        </p:cTn>
                                        <p:tgtEl>
                                          <p:spTgt spid="18"/>
                                        </p:tgtEl>
                                        <p:attrNameLst>
                                          <p:attrName>style.visibility</p:attrName>
                                        </p:attrNameLst>
                                      </p:cBhvr>
                                      <p:to>
                                        <p:strVal val="hidden"/>
                                      </p:to>
                                    </p:set>
                                  </p:childTnLst>
                                </p:cTn>
                              </p:par>
                            </p:childTnLst>
                          </p:cTn>
                        </p:par>
                        <p:par>
                          <p:cTn id="121" fill="hold">
                            <p:stCondLst>
                              <p:cond delay="1000"/>
                            </p:stCondLst>
                            <p:childTnLst>
                              <p:par>
                                <p:cTn id="122" presetID="10" presetClass="exit" presetSubtype="0" fill="hold" grpId="0" nodeType="afterEffect">
                                  <p:stCondLst>
                                    <p:cond delay="0"/>
                                  </p:stCondLst>
                                  <p:childTnLst>
                                    <p:animEffect transition="out" filter="fade">
                                      <p:cBhvr>
                                        <p:cTn id="123" dur="500"/>
                                        <p:tgtEl>
                                          <p:spTgt spid="19"/>
                                        </p:tgtEl>
                                      </p:cBhvr>
                                    </p:animEffect>
                                    <p:set>
                                      <p:cBhvr>
                                        <p:cTn id="124" dur="1" fill="hold">
                                          <p:stCondLst>
                                            <p:cond delay="499"/>
                                          </p:stCondLst>
                                        </p:cTn>
                                        <p:tgtEl>
                                          <p:spTgt spid="19"/>
                                        </p:tgtEl>
                                        <p:attrNameLst>
                                          <p:attrName>style.visibility</p:attrName>
                                        </p:attrNameLst>
                                      </p:cBhvr>
                                      <p:to>
                                        <p:strVal val="hidden"/>
                                      </p:to>
                                    </p:set>
                                  </p:childTnLst>
                                </p:cTn>
                              </p:par>
                            </p:childTnLst>
                          </p:cTn>
                        </p:par>
                        <p:par>
                          <p:cTn id="125" fill="hold">
                            <p:stCondLst>
                              <p:cond delay="1500"/>
                            </p:stCondLst>
                            <p:childTnLst>
                              <p:par>
                                <p:cTn id="126" presetID="10" presetClass="entr" presetSubtype="0" fill="hold" grpId="0" nodeType="after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childTnLst>
                          </p:cTn>
                        </p:par>
                        <p:par>
                          <p:cTn id="129" fill="hold">
                            <p:stCondLst>
                              <p:cond delay="2000"/>
                            </p:stCondLst>
                            <p:childTnLst>
                              <p:par>
                                <p:cTn id="130" presetID="10" presetClass="entr" presetSubtype="0" fill="hold" grpId="0" nodeType="afterEffect">
                                  <p:stCondLst>
                                    <p:cond delay="0"/>
                                  </p:stCondLst>
                                  <p:childTnLst>
                                    <p:set>
                                      <p:cBhvr>
                                        <p:cTn id="131" dur="1" fill="hold">
                                          <p:stCondLst>
                                            <p:cond delay="0"/>
                                          </p:stCondLst>
                                        </p:cTn>
                                        <p:tgtEl>
                                          <p:spTgt spid="45"/>
                                        </p:tgtEl>
                                        <p:attrNameLst>
                                          <p:attrName>style.visibility</p:attrName>
                                        </p:attrNameLst>
                                      </p:cBhvr>
                                      <p:to>
                                        <p:strVal val="visible"/>
                                      </p:to>
                                    </p:set>
                                    <p:animEffect transition="in" filter="fade">
                                      <p:cBhvr>
                                        <p:cTn id="13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2" grpId="0" animBg="1"/>
      <p:bldP spid="33" grpId="0" animBg="1"/>
      <p:bldP spid="34" grpId="0" animBg="1"/>
      <p:bldP spid="36" grpId="0"/>
      <p:bldP spid="38" grpId="0" animBg="1"/>
      <p:bldP spid="40" grpId="0" animBg="1"/>
      <p:bldP spid="41" grpId="0" animBg="1"/>
      <p:bldP spid="42" grpId="0" animBg="1"/>
      <p:bldP spid="46" grpId="0" animBg="1"/>
      <p:bldP spid="43" grpId="0" animBg="1"/>
      <p:bldP spid="44" grpId="0" animBg="1"/>
      <p:bldP spid="45" grpId="0" animBg="1"/>
      <p:bldP spid="48"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p:txBody>
          <a:bodyPr/>
          <a:lstStyle/>
          <a:p>
            <a:r>
              <a:rPr lang="en-US">
                <a:latin typeface="Papyrus" pitchFamily="66" charset="0"/>
              </a:rPr>
              <a:t>Isis as the Great Mother</a:t>
            </a:r>
          </a:p>
        </p:txBody>
      </p:sp>
      <p:pic>
        <p:nvPicPr>
          <p:cNvPr id="178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371600"/>
            <a:ext cx="2992438"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8179" name="Rectangle 3"/>
          <p:cNvSpPr>
            <a:spLocks noGrp="1" noChangeArrowheads="1"/>
          </p:cNvSpPr>
          <p:nvPr>
            <p:ph type="body" idx="1"/>
          </p:nvPr>
        </p:nvSpPr>
        <p:spPr/>
        <p:txBody>
          <a:bodyPr/>
          <a:lstStyle/>
          <a:p>
            <a:r>
              <a:rPr lang="en-US"/>
              <a:t>There was a strong and persistent connection between Isis and the concept of Abundance.</a:t>
            </a:r>
          </a:p>
          <a:p>
            <a:r>
              <a:rPr lang="en-US"/>
              <a:t>Temples of Isis were seen as vital to the prosperity of the society.	</a:t>
            </a:r>
          </a:p>
          <a:p>
            <a:r>
              <a:rPr lang="en-US"/>
              <a:t>Egyptians were seen by their contemporaries as enjoying life fully, without guilt.</a:t>
            </a:r>
          </a:p>
          <a:p>
            <a:r>
              <a:rPr lang="en-US"/>
              <a:t>Even the peculiar relationship with death was seen as a way to continue “the good life”.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rrowheads="1"/>
          </p:cNvSpPr>
          <p:nvPr>
            <p:ph type="title"/>
          </p:nvPr>
        </p:nvSpPr>
        <p:spPr/>
        <p:txBody>
          <a:bodyPr/>
          <a:lstStyle/>
          <a:p>
            <a:r>
              <a:rPr lang="en-US">
                <a:latin typeface="Papyrus" pitchFamily="66" charset="0"/>
              </a:rPr>
              <a:t>Status of Women in Egypt</a:t>
            </a:r>
          </a:p>
        </p:txBody>
      </p:sp>
      <p:sp>
        <p:nvSpPr>
          <p:cNvPr id="179203" name="Rectangle 3"/>
          <p:cNvSpPr>
            <a:spLocks noGrp="1" noChangeArrowheads="1"/>
          </p:cNvSpPr>
          <p:nvPr>
            <p:ph type="body" idx="1"/>
          </p:nvPr>
        </p:nvSpPr>
        <p:spPr>
          <a:xfrm>
            <a:off x="457200" y="1600200"/>
            <a:ext cx="6324600" cy="4525963"/>
          </a:xfrm>
        </p:spPr>
        <p:txBody>
          <a:bodyPr/>
          <a:lstStyle/>
          <a:p>
            <a:pPr>
              <a:lnSpc>
                <a:spcPct val="80000"/>
              </a:lnSpc>
            </a:pPr>
            <a:r>
              <a:rPr lang="en-US" sz="2800"/>
              <a:t>Egypt was the best place to be born a woman during the Dynastic Age from 3000 to 322 BC.</a:t>
            </a:r>
          </a:p>
          <a:p>
            <a:pPr>
              <a:lnSpc>
                <a:spcPct val="80000"/>
              </a:lnSpc>
            </a:pPr>
            <a:r>
              <a:rPr lang="en-US" sz="2800"/>
              <a:t>Egyptian women had legal, social and sexual independence unequalled in Greece, Rome, or even Europe until the 19</a:t>
            </a:r>
            <a:r>
              <a:rPr lang="en-US" sz="2800" baseline="30000"/>
              <a:t>th</a:t>
            </a:r>
            <a:r>
              <a:rPr lang="en-US" sz="2800"/>
              <a:t> Century.</a:t>
            </a:r>
          </a:p>
          <a:p>
            <a:pPr>
              <a:lnSpc>
                <a:spcPct val="80000"/>
              </a:lnSpc>
            </a:pPr>
            <a:r>
              <a:rPr lang="en-US" sz="2800"/>
              <a:t>Egyptians were the first people to write love poetry.</a:t>
            </a:r>
          </a:p>
          <a:p>
            <a:pPr>
              <a:lnSpc>
                <a:spcPct val="80000"/>
              </a:lnSpc>
            </a:pPr>
            <a:r>
              <a:rPr lang="en-US" sz="2800"/>
              <a:t>Women often took the initiative in romance, to the amazement of foreign visitors!</a:t>
            </a:r>
          </a:p>
          <a:p>
            <a:pPr>
              <a:lnSpc>
                <a:spcPct val="80000"/>
              </a:lnSpc>
            </a:pPr>
            <a:endParaRPr lang="en-US" sz="2800"/>
          </a:p>
        </p:txBody>
      </p:sp>
      <p:pic>
        <p:nvPicPr>
          <p:cNvPr id="179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2209800"/>
            <a:ext cx="2360613"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p:txBody>
          <a:bodyPr/>
          <a:lstStyle/>
          <a:p>
            <a:r>
              <a:rPr lang="en-US">
                <a:latin typeface="Papyrus" pitchFamily="66" charset="0"/>
              </a:rPr>
              <a:t>Status of Women in Marriage</a:t>
            </a:r>
          </a:p>
        </p:txBody>
      </p:sp>
      <p:sp>
        <p:nvSpPr>
          <p:cNvPr id="180227" name="Rectangle 3"/>
          <p:cNvSpPr>
            <a:spLocks noGrp="1" noChangeArrowheads="1"/>
          </p:cNvSpPr>
          <p:nvPr>
            <p:ph type="body" idx="1"/>
          </p:nvPr>
        </p:nvSpPr>
        <p:spPr>
          <a:xfrm>
            <a:off x="457200" y="1600200"/>
            <a:ext cx="6705600" cy="4724400"/>
          </a:xfrm>
        </p:spPr>
        <p:txBody>
          <a:bodyPr/>
          <a:lstStyle/>
          <a:p>
            <a:pPr>
              <a:lnSpc>
                <a:spcPct val="90000"/>
              </a:lnSpc>
            </a:pPr>
            <a:r>
              <a:rPr lang="en-US" sz="2400"/>
              <a:t>Marriage in Egypt was an entirely private affair, in which the state took no part or interest and kept no record.</a:t>
            </a:r>
          </a:p>
          <a:p>
            <a:pPr>
              <a:lnSpc>
                <a:spcPct val="90000"/>
              </a:lnSpc>
            </a:pPr>
            <a:r>
              <a:rPr lang="en-US" sz="2400"/>
              <a:t>Women could marry whomever they wanted, regardless of class, even slaves and foreigners.</a:t>
            </a:r>
          </a:p>
          <a:p>
            <a:pPr>
              <a:lnSpc>
                <a:spcPct val="90000"/>
              </a:lnSpc>
            </a:pPr>
            <a:r>
              <a:rPr lang="en-US" sz="2400"/>
              <a:t>Detailed marriage contracts replaced customs.</a:t>
            </a:r>
          </a:p>
          <a:p>
            <a:pPr>
              <a:lnSpc>
                <a:spcPct val="90000"/>
              </a:lnSpc>
            </a:pPr>
            <a:r>
              <a:rPr lang="en-US" sz="2400"/>
              <a:t>Sons and daughters could inherit from either parent. </a:t>
            </a:r>
          </a:p>
          <a:p>
            <a:pPr>
              <a:lnSpc>
                <a:spcPct val="90000"/>
              </a:lnSpc>
            </a:pPr>
            <a:r>
              <a:rPr lang="en-US" sz="2400"/>
              <a:t>Women had preference for custody of children.</a:t>
            </a:r>
          </a:p>
          <a:p>
            <a:pPr>
              <a:lnSpc>
                <a:spcPct val="90000"/>
              </a:lnSpc>
            </a:pPr>
            <a:r>
              <a:rPr lang="en-US" sz="2400"/>
              <a:t>Women probably had a higher status than men in marriage.</a:t>
            </a:r>
          </a:p>
          <a:p>
            <a:pPr>
              <a:lnSpc>
                <a:spcPct val="90000"/>
              </a:lnSpc>
            </a:pPr>
            <a:endParaRPr lang="en-US" sz="2400"/>
          </a:p>
        </p:txBody>
      </p:sp>
      <p:pic>
        <p:nvPicPr>
          <p:cNvPr id="180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1175" y="2362200"/>
            <a:ext cx="228282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rrowheads="1"/>
          </p:cNvSpPr>
          <p:nvPr>
            <p:ph type="title"/>
          </p:nvPr>
        </p:nvSpPr>
        <p:spPr/>
        <p:txBody>
          <a:bodyPr/>
          <a:lstStyle/>
          <a:p>
            <a:r>
              <a:rPr lang="en-US">
                <a:latin typeface="Papyrus" pitchFamily="66" charset="0"/>
              </a:rPr>
              <a:t>Women’s Legal Status</a:t>
            </a:r>
          </a:p>
        </p:txBody>
      </p:sp>
      <p:sp>
        <p:nvSpPr>
          <p:cNvPr id="181251" name="Rectangle 3"/>
          <p:cNvSpPr>
            <a:spLocks noGrp="1" noChangeArrowheads="1"/>
          </p:cNvSpPr>
          <p:nvPr>
            <p:ph type="body" idx="1"/>
          </p:nvPr>
        </p:nvSpPr>
        <p:spPr>
          <a:xfrm>
            <a:off x="457200" y="1600200"/>
            <a:ext cx="4419600" cy="4525963"/>
          </a:xfrm>
        </p:spPr>
        <p:txBody>
          <a:bodyPr/>
          <a:lstStyle/>
          <a:p>
            <a:pPr>
              <a:lnSpc>
                <a:spcPct val="90000"/>
              </a:lnSpc>
            </a:pPr>
            <a:r>
              <a:rPr lang="en-US"/>
              <a:t>Women’s legal status, married, unmarried, widowed or divorced, was the same as that of a man.</a:t>
            </a:r>
          </a:p>
          <a:p>
            <a:pPr>
              <a:lnSpc>
                <a:spcPct val="90000"/>
              </a:lnSpc>
            </a:pPr>
            <a:r>
              <a:rPr lang="en-US"/>
              <a:t>Could sue or be sued, stand as witness in court, own property, buy and sell</a:t>
            </a:r>
          </a:p>
          <a:p>
            <a:pPr>
              <a:lnSpc>
                <a:spcPct val="90000"/>
              </a:lnSpc>
            </a:pPr>
            <a:endParaRPr lang="en-US"/>
          </a:p>
        </p:txBody>
      </p:sp>
      <p:pic>
        <p:nvPicPr>
          <p:cNvPr id="1812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828800"/>
            <a:ext cx="270668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rrowheads="1"/>
          </p:cNvSpPr>
          <p:nvPr>
            <p:ph type="title"/>
          </p:nvPr>
        </p:nvSpPr>
        <p:spPr/>
        <p:txBody>
          <a:bodyPr/>
          <a:lstStyle/>
          <a:p>
            <a:r>
              <a:rPr lang="en-US">
                <a:latin typeface="Papyrus" pitchFamily="66" charset="0"/>
              </a:rPr>
              <a:t>Women’s Economic Status</a:t>
            </a:r>
          </a:p>
        </p:txBody>
      </p:sp>
      <p:sp>
        <p:nvSpPr>
          <p:cNvPr id="182275" name="Rectangle 3"/>
          <p:cNvSpPr>
            <a:spLocks noGrp="1" noChangeArrowheads="1"/>
          </p:cNvSpPr>
          <p:nvPr>
            <p:ph type="body" idx="1"/>
          </p:nvPr>
        </p:nvSpPr>
        <p:spPr>
          <a:xfrm>
            <a:off x="457200" y="1600200"/>
            <a:ext cx="4876800" cy="4525963"/>
          </a:xfrm>
        </p:spPr>
        <p:txBody>
          <a:bodyPr/>
          <a:lstStyle/>
          <a:p>
            <a:r>
              <a:rPr lang="en-US"/>
              <a:t>Highest role was Mistress of the House, in charge of private affairs of the home</a:t>
            </a:r>
          </a:p>
          <a:p>
            <a:r>
              <a:rPr lang="en-US"/>
              <a:t>Women also were involved in religion, textiles, and food production</a:t>
            </a:r>
          </a:p>
          <a:p>
            <a:r>
              <a:rPr lang="en-US"/>
              <a:t>Women were mummified just like men</a:t>
            </a:r>
          </a:p>
          <a:p>
            <a:endParaRPr lang="en-US"/>
          </a:p>
        </p:txBody>
      </p:sp>
      <p:pic>
        <p:nvPicPr>
          <p:cNvPr id="1822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676400"/>
            <a:ext cx="3201988"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p:txBody>
          <a:bodyPr/>
          <a:lstStyle/>
          <a:p>
            <a:r>
              <a:rPr lang="en-US">
                <a:latin typeface="Papyrus" pitchFamily="66" charset="0"/>
              </a:rPr>
              <a:t>Women as Rulers</a:t>
            </a:r>
          </a:p>
        </p:txBody>
      </p:sp>
      <p:sp>
        <p:nvSpPr>
          <p:cNvPr id="183299" name="Rectangle 3"/>
          <p:cNvSpPr>
            <a:spLocks noGrp="1" noChangeArrowheads="1"/>
          </p:cNvSpPr>
          <p:nvPr>
            <p:ph type="body" idx="1"/>
          </p:nvPr>
        </p:nvSpPr>
        <p:spPr>
          <a:xfrm>
            <a:off x="457200" y="1600200"/>
            <a:ext cx="3581400" cy="4525963"/>
          </a:xfrm>
        </p:spPr>
        <p:txBody>
          <a:bodyPr/>
          <a:lstStyle/>
          <a:p>
            <a:r>
              <a:rPr lang="en-US"/>
              <a:t>Mostly, women were not involved in public affairs.</a:t>
            </a:r>
          </a:p>
          <a:p>
            <a:r>
              <a:rPr lang="en-US"/>
              <a:t>Most pharaohs were men, but at least four were women.</a:t>
            </a:r>
          </a:p>
          <a:p>
            <a:pPr>
              <a:buFont typeface="Wingdings" pitchFamily="2" charset="2"/>
              <a:buNone/>
            </a:pPr>
            <a:endParaRPr lang="en-US"/>
          </a:p>
        </p:txBody>
      </p:sp>
      <p:pic>
        <p:nvPicPr>
          <p:cNvPr id="1833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447800"/>
            <a:ext cx="292735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rrowheads="1"/>
          </p:cNvSpPr>
          <p:nvPr>
            <p:ph type="title"/>
          </p:nvPr>
        </p:nvSpPr>
        <p:spPr/>
        <p:txBody>
          <a:bodyPr/>
          <a:lstStyle/>
          <a:p>
            <a:r>
              <a:rPr lang="en-US"/>
              <a:t>Greco-Roman Ending</a:t>
            </a:r>
          </a:p>
        </p:txBody>
      </p:sp>
      <p:pic>
        <p:nvPicPr>
          <p:cNvPr id="1843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524000"/>
            <a:ext cx="3309938"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23" name="Rectangle 3"/>
          <p:cNvSpPr>
            <a:spLocks noGrp="1" noChangeArrowheads="1"/>
          </p:cNvSpPr>
          <p:nvPr>
            <p:ph type="body" idx="1"/>
          </p:nvPr>
        </p:nvSpPr>
        <p:spPr/>
        <p:txBody>
          <a:bodyPr/>
          <a:lstStyle/>
          <a:p>
            <a:r>
              <a:rPr lang="en-US"/>
              <a:t>The last truly Egyptian pharaoh issued the first gold coin about 350 BC, though it was just to pay Greek mercenaries. </a:t>
            </a:r>
          </a:p>
          <a:p>
            <a:r>
              <a:rPr lang="en-US"/>
              <a:t>Increased influence of Greeks, then Romans, caused conversion of monetary system from the “antiquated wheat system”.</a:t>
            </a:r>
          </a:p>
          <a:p>
            <a:r>
              <a:rPr lang="en-US"/>
              <a:t>Role of Isis and status of women declined at the same time.</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p:txBody>
          <a:bodyPr/>
          <a:lstStyle/>
          <a:p>
            <a:r>
              <a:rPr lang="en-US"/>
              <a:t>End of Egyptian Prosperity</a:t>
            </a:r>
          </a:p>
        </p:txBody>
      </p:sp>
      <p:sp>
        <p:nvSpPr>
          <p:cNvPr id="176131" name="Rectangle 3"/>
          <p:cNvSpPr>
            <a:spLocks noGrp="1" noChangeArrowheads="1"/>
          </p:cNvSpPr>
          <p:nvPr>
            <p:ph type="body" idx="1"/>
          </p:nvPr>
        </p:nvSpPr>
        <p:spPr>
          <a:xfrm>
            <a:off x="457200" y="1600200"/>
            <a:ext cx="4419600" cy="4525963"/>
          </a:xfrm>
        </p:spPr>
        <p:txBody>
          <a:bodyPr/>
          <a:lstStyle/>
          <a:p>
            <a:r>
              <a:rPr lang="en-US"/>
              <a:t>The prosperity of the Egyptian economy, with its abundance and surpluses, ended when they replaced their “grain standard system” with the Roman monetary system.</a:t>
            </a:r>
          </a:p>
        </p:txBody>
      </p:sp>
      <p:pic>
        <p:nvPicPr>
          <p:cNvPr id="176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362200"/>
            <a:ext cx="2819400"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Rot="1" noChangeArrowheads="1"/>
          </p:cNvSpPr>
          <p:nvPr>
            <p:ph type="title"/>
          </p:nvPr>
        </p:nvSpPr>
        <p:spPr/>
        <p:txBody>
          <a:bodyPr/>
          <a:lstStyle/>
          <a:p>
            <a:r>
              <a:rPr lang="en-US" sz="4000"/>
              <a:t>What is common between these two systems over 1000 years apart?</a:t>
            </a:r>
          </a:p>
        </p:txBody>
      </p:sp>
      <p:sp>
        <p:nvSpPr>
          <p:cNvPr id="278531" name="Rectangle 3"/>
          <p:cNvSpPr>
            <a:spLocks noGrp="1" noChangeArrowheads="1"/>
          </p:cNvSpPr>
          <p:nvPr>
            <p:ph type="body" idx="1"/>
          </p:nvPr>
        </p:nvSpPr>
        <p:spPr>
          <a:xfrm>
            <a:off x="4724400" y="1600200"/>
            <a:ext cx="3962400" cy="4525963"/>
          </a:xfrm>
        </p:spPr>
        <p:txBody>
          <a:bodyPr/>
          <a:lstStyle/>
          <a:p>
            <a:pPr marL="609600" indent="-609600">
              <a:lnSpc>
                <a:spcPct val="80000"/>
              </a:lnSpc>
            </a:pPr>
            <a:r>
              <a:rPr lang="en-US" sz="2000"/>
              <a:t>The Black Madonna is a </a:t>
            </a:r>
            <a:r>
              <a:rPr lang="en-US" sz="2000" i="1"/>
              <a:t>totally unique</a:t>
            </a:r>
            <a:r>
              <a:rPr lang="en-US" sz="2000"/>
              <a:t> phenomenon in Romanesque art history;</a:t>
            </a:r>
          </a:p>
          <a:p>
            <a:pPr marL="609600" indent="-609600">
              <a:lnSpc>
                <a:spcPct val="80000"/>
              </a:lnSpc>
            </a:pPr>
            <a:r>
              <a:rPr lang="en-US" sz="2000"/>
              <a:t>She was the key esoteric component of a powerful</a:t>
            </a:r>
            <a:r>
              <a:rPr lang="en-US" sz="2000" i="1"/>
              <a:t> resurgence of the honoring of the Great Mother</a:t>
            </a:r>
            <a:r>
              <a:rPr lang="en-US" sz="2000"/>
              <a:t> during that time;</a:t>
            </a:r>
          </a:p>
          <a:p>
            <a:pPr marL="609600" indent="-609600">
              <a:lnSpc>
                <a:spcPct val="80000"/>
              </a:lnSpc>
            </a:pPr>
            <a:r>
              <a:rPr lang="en-US" sz="2000"/>
              <a:t>The trail of the Black Madonna leads straight back to Egypt in an extraordinary number of ways, and specifically to another key exception in the repression of the Great Mother archetype, the </a:t>
            </a:r>
            <a:r>
              <a:rPr lang="en-US" sz="2000" i="1"/>
              <a:t>Isis cult</a:t>
            </a:r>
            <a:r>
              <a:rPr lang="en-US" sz="2000"/>
              <a:t>.</a:t>
            </a:r>
          </a:p>
        </p:txBody>
      </p:sp>
      <p:pic>
        <p:nvPicPr>
          <p:cNvPr id="278532" name="Picture 4"/>
          <p:cNvPicPr>
            <a:picLocks noChangeAspect="1" noChangeArrowheads="1"/>
          </p:cNvPicPr>
          <p:nvPr/>
        </p:nvPicPr>
        <p:blipFill>
          <a:blip r:embed="rId2">
            <a:extLst>
              <a:ext uri="{28A0092B-C50C-407E-A947-70E740481C1C}">
                <a14:useLocalDpi xmlns:a14="http://schemas.microsoft.com/office/drawing/2010/main" val="0"/>
              </a:ext>
            </a:extLst>
          </a:blip>
          <a:srcRect l="20241" r="21928"/>
          <a:stretch>
            <a:fillRect/>
          </a:stretch>
        </p:blipFill>
        <p:spPr bwMode="auto">
          <a:xfrm>
            <a:off x="2971800" y="1905000"/>
            <a:ext cx="1524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85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05000"/>
            <a:ext cx="268446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78533"/>
                                        </p:tgtEl>
                                        <p:attrNameLst>
                                          <p:attrName>style.visibility</p:attrName>
                                        </p:attrNameLst>
                                      </p:cBhvr>
                                      <p:to>
                                        <p:strVal val="visible"/>
                                      </p:to>
                                    </p:set>
                                    <p:animEffect transition="in" filter="blinds(horizontal)">
                                      <p:cBhvr>
                                        <p:cTn id="7" dur="500"/>
                                        <p:tgtEl>
                                          <p:spTgt spid="278533"/>
                                        </p:tgtEl>
                                      </p:cBhvr>
                                    </p:animEffect>
                                  </p:childTnLst>
                                </p:cTn>
                              </p:par>
                              <p:par>
                                <p:cTn id="8" presetID="9" presetClass="entr" presetSubtype="0" fill="hold" nodeType="withEffect">
                                  <p:stCondLst>
                                    <p:cond delay="0"/>
                                  </p:stCondLst>
                                  <p:childTnLst>
                                    <p:set>
                                      <p:cBhvr>
                                        <p:cTn id="9" dur="1" fill="hold">
                                          <p:stCondLst>
                                            <p:cond delay="0"/>
                                          </p:stCondLst>
                                        </p:cTn>
                                        <p:tgtEl>
                                          <p:spTgt spid="278531">
                                            <p:txEl>
                                              <p:pRg st="0" end="0"/>
                                            </p:txEl>
                                          </p:spTgt>
                                        </p:tgtEl>
                                        <p:attrNameLst>
                                          <p:attrName>style.visibility</p:attrName>
                                        </p:attrNameLst>
                                      </p:cBhvr>
                                      <p:to>
                                        <p:strVal val="visible"/>
                                      </p:to>
                                    </p:set>
                                    <p:animEffect transition="in" filter="dissolve">
                                      <p:cBhvr>
                                        <p:cTn id="10" dur="500"/>
                                        <p:tgtEl>
                                          <p:spTgt spid="27853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278531">
                                            <p:txEl>
                                              <p:pRg st="1" end="1"/>
                                            </p:txEl>
                                          </p:spTgt>
                                        </p:tgtEl>
                                        <p:attrNameLst>
                                          <p:attrName>style.visibility</p:attrName>
                                        </p:attrNameLst>
                                      </p:cBhvr>
                                      <p:to>
                                        <p:strVal val="visible"/>
                                      </p:to>
                                    </p:set>
                                    <p:animEffect transition="in" filter="dissolve">
                                      <p:cBhvr>
                                        <p:cTn id="15" dur="500"/>
                                        <p:tgtEl>
                                          <p:spTgt spid="27853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278531">
                                            <p:txEl>
                                              <p:pRg st="2" end="2"/>
                                            </p:txEl>
                                          </p:spTgt>
                                        </p:tgtEl>
                                        <p:attrNameLst>
                                          <p:attrName>style.visibility</p:attrName>
                                        </p:attrNameLst>
                                      </p:cBhvr>
                                      <p:to>
                                        <p:strVal val="visible"/>
                                      </p:to>
                                    </p:set>
                                    <p:animEffect transition="in" filter="dissolve">
                                      <p:cBhvr>
                                        <p:cTn id="20" dur="500"/>
                                        <p:tgtEl>
                                          <p:spTgt spid="278531">
                                            <p:txEl>
                                              <p:pRg st="2" end="2"/>
                                            </p:txEl>
                                          </p:spTgt>
                                        </p:tgtEl>
                                      </p:cBhvr>
                                    </p:animEffect>
                                  </p:childTnLst>
                                </p:cTn>
                              </p:par>
                            </p:childTnLst>
                          </p:cTn>
                        </p:par>
                        <p:par>
                          <p:cTn id="21" fill="hold" nodeType="afterGroup">
                            <p:stCondLst>
                              <p:cond delay="500"/>
                            </p:stCondLst>
                            <p:childTnLst>
                              <p:par>
                                <p:cTn id="22" presetID="9" presetClass="entr" presetSubtype="0" fill="hold" nodeType="afterEffect">
                                  <p:stCondLst>
                                    <p:cond delay="0"/>
                                  </p:stCondLst>
                                  <p:childTnLst>
                                    <p:set>
                                      <p:cBhvr>
                                        <p:cTn id="23" dur="1" fill="hold">
                                          <p:stCondLst>
                                            <p:cond delay="0"/>
                                          </p:stCondLst>
                                        </p:cTn>
                                        <p:tgtEl>
                                          <p:spTgt spid="278532"/>
                                        </p:tgtEl>
                                        <p:attrNameLst>
                                          <p:attrName>style.visibility</p:attrName>
                                        </p:attrNameLst>
                                      </p:cBhvr>
                                      <p:to>
                                        <p:strVal val="visible"/>
                                      </p:to>
                                    </p:set>
                                    <p:animEffect transition="in" filter="dissolve">
                                      <p:cBhvr>
                                        <p:cTn id="24" dur="2000"/>
                                        <p:tgtEl>
                                          <p:spTgt spid="278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r>
              <a:rPr lang="en-US" sz="4000"/>
              <a:t>Commonality between the two systems</a:t>
            </a:r>
          </a:p>
        </p:txBody>
      </p:sp>
      <p:sp>
        <p:nvSpPr>
          <p:cNvPr id="185347" name="Rectangle 3"/>
          <p:cNvSpPr>
            <a:spLocks noGrp="1" noChangeArrowheads="1"/>
          </p:cNvSpPr>
          <p:nvPr>
            <p:ph type="body" idx="1"/>
          </p:nvPr>
        </p:nvSpPr>
        <p:spPr/>
        <p:txBody>
          <a:bodyPr/>
          <a:lstStyle/>
          <a:p>
            <a:r>
              <a:rPr lang="en-US"/>
              <a:t>Demurrage-charged Yin currency, along with gold Yang currency</a:t>
            </a:r>
          </a:p>
          <a:p>
            <a:r>
              <a:rPr lang="en-US"/>
              <a:t>High status of women</a:t>
            </a:r>
          </a:p>
          <a:p>
            <a:r>
              <a:rPr lang="en-US"/>
              <a:t>“Black Madonna” cult</a:t>
            </a:r>
          </a:p>
          <a:p>
            <a:r>
              <a:rPr lang="en-US"/>
              <a:t>Unusual abundance for the people</a:t>
            </a:r>
          </a:p>
          <a:p>
            <a:r>
              <a:rPr lang="en-US"/>
              <a:t>Increased sexual freedom</a:t>
            </a:r>
          </a:p>
          <a:p>
            <a:r>
              <a:rPr lang="en-US"/>
              <a:t>Ended by military power and central control</a:t>
            </a:r>
          </a:p>
          <a:p>
            <a:endParaRPr lang="en-US"/>
          </a:p>
        </p:txBody>
      </p:sp>
      <p:pic>
        <p:nvPicPr>
          <p:cNvPr id="1853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2133600"/>
            <a:ext cx="1306513"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a:buFont typeface="Wingdings" pitchFamily="2" charset="2"/>
              <a:buNone/>
            </a:pPr>
            <a:r>
              <a:rPr lang="en-US" b="1" i="1" dirty="0"/>
              <a:t>“Money is a singular thing.</a:t>
            </a:r>
          </a:p>
          <a:p>
            <a:pPr>
              <a:buFont typeface="Wingdings" pitchFamily="2" charset="2"/>
              <a:buNone/>
            </a:pPr>
            <a:r>
              <a:rPr lang="en-US" b="1" i="1" dirty="0"/>
              <a:t>It ranks with love as man’s greatest source of joy.</a:t>
            </a:r>
          </a:p>
          <a:p>
            <a:pPr>
              <a:buFont typeface="Wingdings" pitchFamily="2" charset="2"/>
              <a:buNone/>
            </a:pPr>
            <a:r>
              <a:rPr lang="en-US" b="1" i="1" dirty="0"/>
              <a:t>And with death as his greatest source of anxiety.”</a:t>
            </a:r>
            <a:endParaRPr lang="en-US" dirty="0"/>
          </a:p>
          <a:p>
            <a:pPr>
              <a:buFont typeface="Wingdings" pitchFamily="2" charset="2"/>
              <a:buNone/>
            </a:pPr>
            <a:r>
              <a:rPr lang="en-US" dirty="0"/>
              <a:t>John Kenneth Galbraith, Economist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500"/>
                                        <p:tgtEl>
                                          <p:spTgt spid="2355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1500"/>
                                  </p:stCondLst>
                                  <p:childTnLst>
                                    <p:set>
                                      <p:cBhvr>
                                        <p:cTn id="10" dur="1" fill="hold">
                                          <p:stCondLst>
                                            <p:cond delay="0"/>
                                          </p:stCondLst>
                                        </p:cTn>
                                        <p:tgtEl>
                                          <p:spTgt spid="23555">
                                            <p:txEl>
                                              <p:pRg st="1" end="1"/>
                                            </p:txEl>
                                          </p:spTgt>
                                        </p:tgtEl>
                                        <p:attrNameLst>
                                          <p:attrName>style.visibility</p:attrName>
                                        </p:attrNameLst>
                                      </p:cBhvr>
                                      <p:to>
                                        <p:strVal val="visible"/>
                                      </p:to>
                                    </p:set>
                                    <p:animEffect transition="in" filter="fade">
                                      <p:cBhvr>
                                        <p:cTn id="11" dur="500"/>
                                        <p:tgtEl>
                                          <p:spTgt spid="23555">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1500"/>
                                  </p:stCondLst>
                                  <p:childTnLst>
                                    <p:set>
                                      <p:cBhvr>
                                        <p:cTn id="14" dur="1" fill="hold">
                                          <p:stCondLst>
                                            <p:cond delay="0"/>
                                          </p:stCondLst>
                                        </p:cTn>
                                        <p:tgtEl>
                                          <p:spTgt spid="23555">
                                            <p:txEl>
                                              <p:pRg st="2" end="2"/>
                                            </p:txEl>
                                          </p:spTgt>
                                        </p:tgtEl>
                                        <p:attrNameLst>
                                          <p:attrName>style.visibility</p:attrName>
                                        </p:attrNameLst>
                                      </p:cBhvr>
                                      <p:to>
                                        <p:strVal val="visible"/>
                                      </p:to>
                                    </p:set>
                                    <p:animEffect transition="in" filter="fade">
                                      <p:cBhvr>
                                        <p:cTn id="15" dur="500"/>
                                        <p:tgtEl>
                                          <p:spTgt spid="23555">
                                            <p:txEl>
                                              <p:pRg st="2" end="2"/>
                                            </p:txEl>
                                          </p:spTgt>
                                        </p:tgtEl>
                                      </p:cBhvr>
                                    </p:animEffect>
                                  </p:childTnLst>
                                </p:cTn>
                              </p:par>
                            </p:childTnLst>
                          </p:cTn>
                        </p:par>
                        <p:par>
                          <p:cTn id="16" fill="hold">
                            <p:stCondLst>
                              <p:cond delay="4500"/>
                            </p:stCondLst>
                            <p:childTnLst>
                              <p:par>
                                <p:cTn id="17" presetID="10" presetClass="entr" presetSubtype="0" fill="hold" grpId="0" nodeType="afterEffect">
                                  <p:stCondLst>
                                    <p:cond delay="1500"/>
                                  </p:stCondLst>
                                  <p:childTnLst>
                                    <p:set>
                                      <p:cBhvr>
                                        <p:cTn id="18" dur="1" fill="hold">
                                          <p:stCondLst>
                                            <p:cond delay="0"/>
                                          </p:stCondLst>
                                        </p:cTn>
                                        <p:tgtEl>
                                          <p:spTgt spid="23555">
                                            <p:txEl>
                                              <p:pRg st="3" end="3"/>
                                            </p:txEl>
                                          </p:spTgt>
                                        </p:tgtEl>
                                        <p:attrNameLst>
                                          <p:attrName>style.visibility</p:attrName>
                                        </p:attrNameLst>
                                      </p:cBhvr>
                                      <p:to>
                                        <p:strVal val="visible"/>
                                      </p:to>
                                    </p:set>
                                    <p:animEffect transition="in" filter="fade">
                                      <p:cBhvr>
                                        <p:cTn id="19"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uiExpand="1"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603" name="Group 235"/>
          <p:cNvGraphicFramePr>
            <a:graphicFrameLocks noGrp="1"/>
          </p:cNvGraphicFramePr>
          <p:nvPr/>
        </p:nvGraphicFramePr>
        <p:xfrm>
          <a:off x="152400" y="304800"/>
          <a:ext cx="8864600" cy="6184900"/>
        </p:xfrm>
        <a:graphic>
          <a:graphicData uri="http://schemas.openxmlformats.org/drawingml/2006/table">
            <a:tbl>
              <a:tblPr/>
              <a:tblGrid>
                <a:gridCol w="44196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tblGrid>
              <a:tr h="444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2400" b="1" i="1" u="none" strike="noStrike" cap="none" normalizeH="0" baseline="0">
                          <a:ln>
                            <a:noFill/>
                          </a:ln>
                          <a:solidFill>
                            <a:schemeClr val="tx1"/>
                          </a:solidFill>
                          <a:effectLst/>
                          <a:latin typeface="Times New Roman" pitchFamily="18" charset="0"/>
                          <a:cs typeface="Times New Roman" pitchFamily="18" charset="0"/>
                        </a:rPr>
                        <a:t>Patriarchal Societies</a:t>
                      </a:r>
                      <a:endParaRPr kumimoji="1" lang="en-US" sz="40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2400" b="1" i="1" u="none" strike="noStrike" cap="none" normalizeH="0" baseline="0">
                          <a:ln>
                            <a:noFill/>
                          </a:ln>
                          <a:solidFill>
                            <a:schemeClr val="tx1"/>
                          </a:solidFill>
                          <a:effectLst/>
                          <a:latin typeface="Times New Roman" pitchFamily="18" charset="0"/>
                          <a:cs typeface="Times New Roman" pitchFamily="18" charset="0"/>
                        </a:rPr>
                        <a:t>Matrifocal Societies</a:t>
                      </a:r>
                      <a:endParaRPr kumimoji="1" lang="en-US" sz="40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63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have no access to income producing activities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have access to income producing activities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Narrow range of activities available to women </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Broad range of activities available to women </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cannot own property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and men can own property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have no legal rights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have same legal rights as men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not educated in writing, reading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educated in writing, reading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No love poetry </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Love poetry, including written by women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cannot choose own mate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choose their own mate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Men control fertility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Women control fertility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r h="663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Restrictive, anxious attitudes towards sexuality </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Permissive, relaxed attitude towards sexuality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9"/>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Ascetism; pleasure suspect</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Pleasure welcomed, including for women </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0"/>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Only male rulers acceptable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Both male and female rulers acceptable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1"/>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Only male spiritual leaders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Both male and female spiritual leaders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2"/>
                  </a:ext>
                </a:extLst>
              </a:tr>
              <a:tr h="400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Monopolies of Yang currencies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Both Yang and Yin currencies operational</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3"/>
                  </a:ext>
                </a:extLst>
              </a:tr>
            </a:tbl>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Rot="1" noChangeArrowheads="1"/>
          </p:cNvSpPr>
          <p:nvPr>
            <p:ph type="title"/>
          </p:nvPr>
        </p:nvSpPr>
        <p:spPr/>
        <p:txBody>
          <a:bodyPr/>
          <a:lstStyle/>
          <a:p>
            <a:r>
              <a:rPr lang="en-US"/>
              <a:t>The Black Goddess</a:t>
            </a:r>
          </a:p>
        </p:txBody>
      </p:sp>
      <p:sp>
        <p:nvSpPr>
          <p:cNvPr id="279555" name="Rectangle 3"/>
          <p:cNvSpPr>
            <a:spLocks noChangeArrowheads="1"/>
          </p:cNvSpPr>
          <p:nvPr/>
        </p:nvSpPr>
        <p:spPr bwMode="auto">
          <a:xfrm>
            <a:off x="457200" y="16764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“The Black Goddess is so far hardly more than a word of hope </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whispered among the few who have served their apprenticeship to the White Goddess. </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She promises a new pacific bond between man and woman... </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in which the patriarchal marriage bond will fade away.</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The Black Goddess has experienced good and evil, love and hate, </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truth and falsehood in the person of her sisters...</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She will lead man back to that sure instinct of love </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which he long ago forfeited by intellectual pride.”</a:t>
            </a:r>
          </a:p>
          <a:p>
            <a:pPr marL="342900" indent="-342900" algn="ctr">
              <a:spcBef>
                <a:spcPct val="20000"/>
              </a:spcBef>
              <a:buClr>
                <a:schemeClr val="hlink"/>
              </a:buClr>
              <a:buSzPct val="70000"/>
              <a:buFont typeface="Wingdings" pitchFamily="2" charset="2"/>
              <a:buNone/>
            </a:pPr>
            <a:r>
              <a:rPr lang="en-US" sz="2800" i="1">
                <a:effectLst>
                  <a:outerShdw blurRad="38100" dist="38100" dir="2700000" algn="tl">
                    <a:srgbClr val="000000"/>
                  </a:outerShdw>
                </a:effectLst>
              </a:rPr>
              <a:t>Robert Graves, </a:t>
            </a:r>
            <a:r>
              <a:rPr lang="en-US" sz="2800" i="1" u="sng">
                <a:effectLst>
                  <a:outerShdw blurRad="38100" dist="38100" dir="2700000" algn="tl">
                    <a:srgbClr val="000000"/>
                  </a:outerShdw>
                </a:effectLst>
              </a:rPr>
              <a:t>Mammon and the Black Goddess</a:t>
            </a:r>
            <a:endParaRPr lang="en-US" sz="2800" i="1">
              <a:effectLst>
                <a:outerShdw blurRad="38100" dist="38100" dir="2700000" algn="tl">
                  <a:srgbClr val="000000"/>
                </a:outerShdw>
              </a:effectLst>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Rot="1" noChangeArrowheads="1"/>
          </p:cNvSpPr>
          <p:nvPr>
            <p:ph type="title"/>
          </p:nvPr>
        </p:nvSpPr>
        <p:spPr/>
        <p:txBody>
          <a:bodyPr/>
          <a:lstStyle/>
          <a:p>
            <a:r>
              <a:rPr lang="en-US"/>
              <a:t>Esoterism vs. Exoterism</a:t>
            </a:r>
          </a:p>
        </p:txBody>
      </p:sp>
      <p:sp>
        <p:nvSpPr>
          <p:cNvPr id="304131" name="Rectangle 3"/>
          <p:cNvSpPr>
            <a:spLocks noGrp="1" noChangeArrowheads="1"/>
          </p:cNvSpPr>
          <p:nvPr>
            <p:ph type="body" idx="1"/>
          </p:nvPr>
        </p:nvSpPr>
        <p:spPr/>
        <p:txBody>
          <a:bodyPr/>
          <a:lstStyle/>
          <a:p>
            <a:r>
              <a:rPr lang="en-US"/>
              <a:t>All religions have an exoteric (public teachings) and esoteric (hidden teachings) side</a:t>
            </a:r>
          </a:p>
          <a:p>
            <a:r>
              <a:rPr lang="en-US"/>
              <a:t>Islam: Sufism and the Assassins</a:t>
            </a:r>
          </a:p>
          <a:p>
            <a:r>
              <a:rPr lang="en-US"/>
              <a:t>Judaism: Kaballah</a:t>
            </a:r>
          </a:p>
          <a:p>
            <a:r>
              <a:rPr lang="en-US"/>
              <a:t>Hinduism and Buddism: Tantra</a:t>
            </a:r>
          </a:p>
          <a:p>
            <a:r>
              <a:rPr lang="en-US"/>
              <a:t>Christianity: Benedictine, Augustine, Cistercian, and Templar orders</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Rot="1" noChangeArrowheads="1"/>
          </p:cNvSpPr>
          <p:nvPr>
            <p:ph type="title"/>
          </p:nvPr>
        </p:nvSpPr>
        <p:spPr/>
        <p:txBody>
          <a:bodyPr/>
          <a:lstStyle/>
          <a:p>
            <a:r>
              <a:rPr lang="en-US"/>
              <a:t>Esoterism vs. Exoterism</a:t>
            </a:r>
          </a:p>
        </p:txBody>
      </p:sp>
      <p:sp>
        <p:nvSpPr>
          <p:cNvPr id="305155" name="Rectangle 3"/>
          <p:cNvSpPr>
            <a:spLocks noGrp="1" noChangeArrowheads="1"/>
          </p:cNvSpPr>
          <p:nvPr>
            <p:ph type="body" idx="1"/>
          </p:nvPr>
        </p:nvSpPr>
        <p:spPr>
          <a:xfrm>
            <a:off x="457200" y="1600200"/>
            <a:ext cx="4038600" cy="4525963"/>
          </a:xfrm>
        </p:spPr>
        <p:txBody>
          <a:bodyPr/>
          <a:lstStyle/>
          <a:p>
            <a:pPr>
              <a:lnSpc>
                <a:spcPct val="90000"/>
              </a:lnSpc>
            </a:pPr>
            <a:r>
              <a:rPr lang="en-US" sz="2400"/>
              <a:t>There is often more in common between the esoteric branches of each religion than between the esoteric and exoteric branches of the same religion</a:t>
            </a:r>
          </a:p>
          <a:p>
            <a:pPr>
              <a:lnSpc>
                <a:spcPct val="90000"/>
              </a:lnSpc>
            </a:pPr>
            <a:r>
              <a:rPr lang="en-US" sz="2400"/>
              <a:t>Thus, the Templars exchanged esoteric secrets with the Assassins and Sufis that they were supposed to be fighting</a:t>
            </a:r>
          </a:p>
        </p:txBody>
      </p:sp>
      <p:pic>
        <p:nvPicPr>
          <p:cNvPr id="305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295400"/>
            <a:ext cx="3533775"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rrowheads="1"/>
          </p:cNvSpPr>
          <p:nvPr>
            <p:ph type="title"/>
          </p:nvPr>
        </p:nvSpPr>
        <p:spPr/>
        <p:txBody>
          <a:bodyPr/>
          <a:lstStyle/>
          <a:p>
            <a:r>
              <a:rPr lang="en-US"/>
              <a:t>Esoterism vs. Exoterism</a:t>
            </a:r>
          </a:p>
        </p:txBody>
      </p:sp>
      <p:sp>
        <p:nvSpPr>
          <p:cNvPr id="306179" name="Rectangle 3"/>
          <p:cNvSpPr>
            <a:spLocks noGrp="1" noChangeArrowheads="1"/>
          </p:cNvSpPr>
          <p:nvPr>
            <p:ph type="body" idx="1"/>
          </p:nvPr>
        </p:nvSpPr>
        <p:spPr/>
        <p:txBody>
          <a:bodyPr/>
          <a:lstStyle/>
          <a:p>
            <a:pPr>
              <a:lnSpc>
                <a:spcPct val="90000"/>
              </a:lnSpc>
            </a:pPr>
            <a:r>
              <a:rPr lang="en-US"/>
              <a:t>The Black Madonna forces us to explore the “hidden underbelly” of the Official Church</a:t>
            </a:r>
          </a:p>
          <a:p>
            <a:pPr>
              <a:lnSpc>
                <a:spcPct val="90000"/>
              </a:lnSpc>
            </a:pPr>
            <a:r>
              <a:rPr lang="en-US"/>
              <a:t>Many of the founders of religious orders were Black Madonna worshipers:</a:t>
            </a:r>
          </a:p>
          <a:p>
            <a:pPr lvl="1">
              <a:lnSpc>
                <a:spcPct val="90000"/>
              </a:lnSpc>
            </a:pPr>
            <a:r>
              <a:rPr lang="en-US"/>
              <a:t>St Bernard of Clairveau founded the Cistercian Order and wrote the rules for the Templars</a:t>
            </a:r>
          </a:p>
          <a:p>
            <a:pPr lvl="1">
              <a:lnSpc>
                <a:spcPct val="90000"/>
              </a:lnSpc>
            </a:pPr>
            <a:r>
              <a:rPr lang="en-US"/>
              <a:t>St. Ignatius of Loyola gave his sword to the Black Virgin when he founded the Jesuit Order</a:t>
            </a:r>
          </a:p>
          <a:p>
            <a:pPr lvl="1">
              <a:lnSpc>
                <a:spcPct val="90000"/>
              </a:lnSpc>
            </a:pPr>
            <a:r>
              <a:rPr lang="en-US"/>
              <a:t>Joan of Arc and her mother prayed to different Black Madonnas</a:t>
            </a:r>
          </a:p>
          <a:p>
            <a:pPr>
              <a:lnSpc>
                <a:spcPct val="90000"/>
              </a:lnSpc>
            </a:pPr>
            <a:endParaRPr 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Rot="1" noChangeArrowheads="1"/>
          </p:cNvSpPr>
          <p:nvPr>
            <p:ph type="title"/>
          </p:nvPr>
        </p:nvSpPr>
        <p:spPr/>
        <p:txBody>
          <a:bodyPr/>
          <a:lstStyle/>
          <a:p>
            <a:r>
              <a:rPr lang="en-US" sz="4000"/>
              <a:t>Thirteen characteristics of Black Madonnas</a:t>
            </a:r>
          </a:p>
        </p:txBody>
      </p:sp>
      <p:sp>
        <p:nvSpPr>
          <p:cNvPr id="307203" name="Rectangle 3"/>
          <p:cNvSpPr>
            <a:spLocks noGrp="1" noChangeArrowheads="1"/>
          </p:cNvSpPr>
          <p:nvPr>
            <p:ph type="body" idx="1"/>
          </p:nvPr>
        </p:nvSpPr>
        <p:spPr/>
        <p:txBody>
          <a:bodyPr/>
          <a:lstStyle/>
          <a:p>
            <a:r>
              <a:rPr lang="en-US" sz="2800"/>
              <a:t>Their sanctuaries are associated with the Cistercian, Templar, or Benedictine Orders</a:t>
            </a:r>
          </a:p>
          <a:p>
            <a:r>
              <a:rPr lang="en-US" sz="2800"/>
              <a:t>They all date from the same period (10th to 13th century). </a:t>
            </a:r>
          </a:p>
          <a:p>
            <a:r>
              <a:rPr lang="en-US" sz="2800"/>
              <a:t>they are all the same size, about 70 cm in height.</a:t>
            </a:r>
          </a:p>
          <a:p>
            <a:pPr lvl="1"/>
            <a:r>
              <a:rPr lang="en-US" sz="2400"/>
              <a:t>The Mother’s body equals the Egyptian Coudee measurement</a:t>
            </a:r>
          </a:p>
          <a:p>
            <a:r>
              <a:rPr lang="en-US" sz="2800"/>
              <a:t>They all seem to be made to the same specifications: seated, Virgins in Majesty, Mother and Child stare at the same spot in the distance, etc</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Rot="1" noChangeArrowheads="1"/>
          </p:cNvSpPr>
          <p:nvPr>
            <p:ph type="title"/>
          </p:nvPr>
        </p:nvSpPr>
        <p:spPr/>
        <p:txBody>
          <a:bodyPr/>
          <a:lstStyle/>
          <a:p>
            <a:r>
              <a:rPr lang="en-US" sz="4000"/>
              <a:t>Thirteen characteristics of Black Madonnas</a:t>
            </a:r>
          </a:p>
        </p:txBody>
      </p:sp>
      <p:sp>
        <p:nvSpPr>
          <p:cNvPr id="308227" name="Rectangle 3"/>
          <p:cNvSpPr>
            <a:spLocks noGrp="1" noChangeArrowheads="1"/>
          </p:cNvSpPr>
          <p:nvPr>
            <p:ph type="body" idx="1"/>
          </p:nvPr>
        </p:nvSpPr>
        <p:spPr/>
        <p:txBody>
          <a:bodyPr/>
          <a:lstStyle/>
          <a:p>
            <a:r>
              <a:rPr lang="en-US"/>
              <a:t>The location is invariably a site of a pre-Christian cult to a Celtic or other pagan Mother Goddess.</a:t>
            </a:r>
          </a:p>
          <a:p>
            <a:pPr lvl="1"/>
            <a:r>
              <a:rPr lang="en-US"/>
              <a:t> Even when there was a whole cathedral built for Her (as in Chartres), she would always be kept in the </a:t>
            </a:r>
            <a:r>
              <a:rPr lang="en-US" i="1"/>
              <a:t>crypt</a:t>
            </a:r>
            <a:r>
              <a:rPr lang="en-US"/>
              <a:t> below the cathedral. </a:t>
            </a:r>
          </a:p>
          <a:p>
            <a:r>
              <a:rPr lang="en-US"/>
              <a:t>The wood is often either from a </a:t>
            </a:r>
            <a:r>
              <a:rPr lang="en-US" i="1"/>
              <a:t>fruit tree </a:t>
            </a:r>
            <a:r>
              <a:rPr lang="en-US"/>
              <a:t>(Huynen), or from precious </a:t>
            </a:r>
            <a:r>
              <a:rPr lang="en-US" i="1"/>
              <a:t>cedar</a:t>
            </a:r>
            <a:r>
              <a:rPr lang="en-US"/>
              <a:t> wood (Bonvin) again quite atypical for statuary of that period.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Rot="1" noChangeArrowheads="1"/>
          </p:cNvSpPr>
          <p:nvPr>
            <p:ph type="title"/>
          </p:nvPr>
        </p:nvSpPr>
        <p:spPr/>
        <p:txBody>
          <a:bodyPr/>
          <a:lstStyle/>
          <a:p>
            <a:r>
              <a:rPr lang="en-US" sz="4000"/>
              <a:t>Thirteen characteristics of Black Madonnas</a:t>
            </a:r>
          </a:p>
        </p:txBody>
      </p:sp>
      <p:sp>
        <p:nvSpPr>
          <p:cNvPr id="309251" name="Rectangle 3"/>
          <p:cNvSpPr>
            <a:spLocks noGrp="1" noChangeArrowheads="1"/>
          </p:cNvSpPr>
          <p:nvPr>
            <p:ph type="body" idx="1"/>
          </p:nvPr>
        </p:nvSpPr>
        <p:spPr/>
        <p:txBody>
          <a:bodyPr/>
          <a:lstStyle/>
          <a:p>
            <a:r>
              <a:rPr lang="en-US" sz="2800"/>
              <a:t>There was always an important pilgrimage attached to the statue, either specifically to the sanctuary itself or as a relay on the major pilgrimage of the Middle Ages to Santiago de Compostella. </a:t>
            </a:r>
          </a:p>
          <a:p>
            <a:r>
              <a:rPr lang="en-US" sz="2800"/>
              <a:t>The legend attached to the statue involves invariably an oriental element.</a:t>
            </a:r>
          </a:p>
          <a:p>
            <a:pPr lvl="1"/>
            <a:r>
              <a:rPr lang="en-US" sz="2400"/>
              <a:t>Arriving unattended on a boat</a:t>
            </a:r>
          </a:p>
          <a:p>
            <a:pPr lvl="1"/>
            <a:r>
              <a:rPr lang="en-US" sz="2400"/>
              <a:t>Brought by Templars or Crusaders</a:t>
            </a:r>
          </a:p>
          <a:p>
            <a:pPr lvl="1"/>
            <a:r>
              <a:rPr lang="en-US" sz="2400"/>
              <a:t>“L’egyptienne” of Chartres</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rrowheads="1"/>
          </p:cNvSpPr>
          <p:nvPr>
            <p:ph type="title"/>
          </p:nvPr>
        </p:nvSpPr>
        <p:spPr/>
        <p:txBody>
          <a:bodyPr/>
          <a:lstStyle/>
          <a:p>
            <a:r>
              <a:rPr lang="en-US" sz="4000"/>
              <a:t>Thirteen characteristics of Black Madonnas</a:t>
            </a:r>
          </a:p>
        </p:txBody>
      </p:sp>
      <p:sp>
        <p:nvSpPr>
          <p:cNvPr id="310275" name="Rectangle 3"/>
          <p:cNvSpPr>
            <a:spLocks noGrp="1" noChangeArrowheads="1"/>
          </p:cNvSpPr>
          <p:nvPr>
            <p:ph type="body" idx="1"/>
          </p:nvPr>
        </p:nvSpPr>
        <p:spPr/>
        <p:txBody>
          <a:bodyPr/>
          <a:lstStyle/>
          <a:p>
            <a:r>
              <a:rPr lang="en-US"/>
              <a:t>The legends always refer to miracles that She has accomplished. For example, saving the life of either three crusaders, three prisoners in Egypt, or three mariners. </a:t>
            </a:r>
          </a:p>
          <a:p>
            <a:r>
              <a:rPr lang="en-US"/>
              <a:t>She is seated on a straight chair called </a:t>
            </a:r>
            <a:r>
              <a:rPr lang="en-US" i="1"/>
              <a:t>cathedra </a:t>
            </a:r>
            <a:r>
              <a:rPr lang="en-US"/>
              <a:t>(from the Greek </a:t>
            </a:r>
            <a:r>
              <a:rPr lang="en-US" i="1"/>
              <a:t>kathedra, </a:t>
            </a:r>
            <a:r>
              <a:rPr lang="en-US"/>
              <a:t>and the origin of the word </a:t>
            </a:r>
            <a:r>
              <a:rPr lang="en-US" i="1"/>
              <a:t>cathedral</a:t>
            </a:r>
            <a:r>
              <a:rPr lang="en-US"/>
              <a:t>). This chair is a replica of the straight chair that identified Isis in Egypt.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Rot="1" noChangeArrowheads="1"/>
          </p:cNvSpPr>
          <p:nvPr>
            <p:ph type="title"/>
          </p:nvPr>
        </p:nvSpPr>
        <p:spPr/>
        <p:txBody>
          <a:bodyPr/>
          <a:lstStyle/>
          <a:p>
            <a:r>
              <a:rPr lang="en-US" sz="4000"/>
              <a:t>Thirteen characteristics of Black Madonnas</a:t>
            </a:r>
          </a:p>
        </p:txBody>
      </p:sp>
      <p:sp>
        <p:nvSpPr>
          <p:cNvPr id="311299" name="Rectangle 3"/>
          <p:cNvSpPr>
            <a:spLocks noGrp="1" noChangeArrowheads="1"/>
          </p:cNvSpPr>
          <p:nvPr>
            <p:ph type="body" idx="1"/>
          </p:nvPr>
        </p:nvSpPr>
        <p:spPr/>
        <p:txBody>
          <a:bodyPr/>
          <a:lstStyle/>
          <a:p>
            <a:pPr marL="609600" indent="-609600"/>
            <a:r>
              <a:rPr lang="en-US"/>
              <a:t>The official generic title attached to these statues is </a:t>
            </a:r>
            <a:r>
              <a:rPr lang="en-US" i="1"/>
              <a:t>Alma Mater </a:t>
            </a:r>
            <a:r>
              <a:rPr lang="en-US"/>
              <a:t>(the “</a:t>
            </a:r>
            <a:r>
              <a:rPr lang="en-US" i="1"/>
              <a:t>Generous Mother</a:t>
            </a:r>
            <a:r>
              <a:rPr lang="en-US"/>
              <a:t> )</a:t>
            </a:r>
          </a:p>
          <a:p>
            <a:pPr marL="609600" indent="-609600"/>
            <a:r>
              <a:rPr lang="en-US"/>
              <a:t>Last but obviously not least, the Virgin’s face is always and her hands almost always are pitch black; thus justifying  her name as “Black Madonna.”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US" dirty="0"/>
              <a:t>Shadows and Archetypes</a:t>
            </a:r>
          </a:p>
        </p:txBody>
      </p:sp>
      <p:sp>
        <p:nvSpPr>
          <p:cNvPr id="5" name="Subtitle 4"/>
          <p:cNvSpPr>
            <a:spLocks noGrp="1"/>
          </p:cNvSpPr>
          <p:nvPr>
            <p:ph type="subTitle" sz="quarter" idx="1"/>
          </p:nvPr>
        </p:nvSpPr>
        <p:spPr/>
        <p:txBody>
          <a:bodyPr/>
          <a:lstStyle/>
          <a:p>
            <a:r>
              <a:rPr lang="en-US" dirty="0"/>
              <a:t>The keys to understanding</a:t>
            </a:r>
          </a:p>
          <a:p>
            <a:r>
              <a:rPr lang="en-US" dirty="0"/>
              <a:t> the structure of the psyche, </a:t>
            </a:r>
          </a:p>
          <a:p>
            <a:r>
              <a:rPr lang="en-US" dirty="0"/>
              <a:t>and the Soul of Money</a:t>
            </a:r>
          </a:p>
        </p:txBody>
      </p:sp>
    </p:spTree>
    <p:extLst>
      <p:ext uri="{BB962C8B-B14F-4D97-AF65-F5344CB8AC3E}">
        <p14:creationId xmlns:p14="http://schemas.microsoft.com/office/powerpoint/2010/main" val="103692499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Rot="1" noChangeArrowheads="1"/>
          </p:cNvSpPr>
          <p:nvPr>
            <p:ph type="title"/>
          </p:nvPr>
        </p:nvSpPr>
        <p:spPr/>
        <p:txBody>
          <a:bodyPr/>
          <a:lstStyle/>
          <a:p>
            <a:r>
              <a:rPr lang="en-US"/>
              <a:t>Why is She Black?</a:t>
            </a:r>
          </a:p>
        </p:txBody>
      </p:sp>
      <p:sp>
        <p:nvSpPr>
          <p:cNvPr id="312323" name="Rectangle 3"/>
          <p:cNvSpPr>
            <a:spLocks noGrp="1" noChangeArrowheads="1"/>
          </p:cNvSpPr>
          <p:nvPr>
            <p:ph type="body" sz="half" idx="2"/>
          </p:nvPr>
        </p:nvSpPr>
        <p:spPr>
          <a:xfrm>
            <a:off x="5486400" y="1600200"/>
            <a:ext cx="3505200" cy="4525963"/>
          </a:xfrm>
        </p:spPr>
        <p:txBody>
          <a:bodyPr/>
          <a:lstStyle/>
          <a:p>
            <a:r>
              <a:rPr lang="en-US" sz="2800"/>
              <a:t>Black is associated with:</a:t>
            </a:r>
          </a:p>
          <a:p>
            <a:pPr lvl="1"/>
            <a:r>
              <a:rPr lang="en-US" sz="2400"/>
              <a:t>Death </a:t>
            </a:r>
          </a:p>
          <a:p>
            <a:pPr lvl="1"/>
            <a:r>
              <a:rPr lang="en-US" sz="2400"/>
              <a:t>Feminine Power.</a:t>
            </a:r>
          </a:p>
          <a:p>
            <a:pPr lvl="1"/>
            <a:r>
              <a:rPr lang="en-US" sz="2400"/>
              <a:t>Female sexuality.</a:t>
            </a:r>
          </a:p>
          <a:p>
            <a:pPr lvl="1"/>
            <a:r>
              <a:rPr lang="en-US" sz="2400"/>
              <a:t>Fertility and Earth </a:t>
            </a:r>
          </a:p>
          <a:p>
            <a:r>
              <a:rPr lang="en-US" sz="2800"/>
              <a:t>All of these might be disturbing to a Patriarchy committed to celibacy!</a:t>
            </a:r>
          </a:p>
        </p:txBody>
      </p:sp>
      <p:pic>
        <p:nvPicPr>
          <p:cNvPr id="3123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211455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3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828800"/>
            <a:ext cx="257175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2326" name="Text Box 6"/>
          <p:cNvSpPr txBox="1">
            <a:spLocks noChangeArrowheads="1"/>
          </p:cNvSpPr>
          <p:nvPr/>
        </p:nvSpPr>
        <p:spPr bwMode="auto">
          <a:xfrm>
            <a:off x="3276600" y="3810000"/>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Black Annis of Wales</a:t>
            </a:r>
          </a:p>
        </p:txBody>
      </p:sp>
      <p:sp>
        <p:nvSpPr>
          <p:cNvPr id="312327" name="Text Box 7"/>
          <p:cNvSpPr txBox="1">
            <a:spLocks noChangeArrowheads="1"/>
          </p:cNvSpPr>
          <p:nvPr/>
        </p:nvSpPr>
        <p:spPr bwMode="auto">
          <a:xfrm>
            <a:off x="838200" y="5486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Kali</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Rot="1" noChangeArrowheads="1"/>
          </p:cNvSpPr>
          <p:nvPr>
            <p:ph type="title"/>
          </p:nvPr>
        </p:nvSpPr>
        <p:spPr/>
        <p:txBody>
          <a:bodyPr/>
          <a:lstStyle/>
          <a:p>
            <a:r>
              <a:rPr lang="en-US"/>
              <a:t>Why is She Black?</a:t>
            </a:r>
          </a:p>
        </p:txBody>
      </p:sp>
      <p:sp>
        <p:nvSpPr>
          <p:cNvPr id="313347" name="Rectangle 3"/>
          <p:cNvSpPr>
            <a:spLocks noGrp="1" noChangeArrowheads="1"/>
          </p:cNvSpPr>
          <p:nvPr>
            <p:ph type="body" sz="half" idx="2"/>
          </p:nvPr>
        </p:nvSpPr>
        <p:spPr>
          <a:xfrm>
            <a:off x="4953000" y="1600200"/>
            <a:ext cx="4038600" cy="4525963"/>
          </a:xfrm>
        </p:spPr>
        <p:txBody>
          <a:bodyPr/>
          <a:lstStyle/>
          <a:p>
            <a:r>
              <a:rPr lang="en-US" sz="2800"/>
              <a:t>Black is also associated with the esoteric side of Christianity</a:t>
            </a:r>
          </a:p>
          <a:p>
            <a:r>
              <a:rPr lang="en-US" sz="2800"/>
              <a:t>As a Black Madonna, Mary Magdalene, the Esoteric Initiate, Consort of Christ, and Sexual Woman, is contrasted with the White Chastity of the Virgin Mary</a:t>
            </a:r>
          </a:p>
        </p:txBody>
      </p:sp>
      <p:sp>
        <p:nvSpPr>
          <p:cNvPr id="313348" name="Text Box 4"/>
          <p:cNvSpPr txBox="1">
            <a:spLocks noChangeArrowheads="1"/>
          </p:cNvSpPr>
          <p:nvPr/>
        </p:nvSpPr>
        <p:spPr bwMode="auto">
          <a:xfrm>
            <a:off x="304800" y="52578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Mary Magdalene, Book, and Skull</a:t>
            </a:r>
          </a:p>
        </p:txBody>
      </p:sp>
      <p:pic>
        <p:nvPicPr>
          <p:cNvPr id="3133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4400550" cy="322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rrowheads="1"/>
          </p:cNvSpPr>
          <p:nvPr>
            <p:ph type="title"/>
          </p:nvPr>
        </p:nvSpPr>
        <p:spPr/>
        <p:txBody>
          <a:bodyPr/>
          <a:lstStyle/>
          <a:p>
            <a:r>
              <a:rPr lang="en-US" sz="4000"/>
              <a:t>What is the hidden Message of the Black Madonna?</a:t>
            </a:r>
          </a:p>
        </p:txBody>
      </p:sp>
      <p:pic>
        <p:nvPicPr>
          <p:cNvPr id="3143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81200"/>
            <a:ext cx="6629400" cy="375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4372" name="Rectangle 4"/>
          <p:cNvSpPr>
            <a:spLocks noGrp="1" noChangeArrowheads="1"/>
          </p:cNvSpPr>
          <p:nvPr>
            <p:ph type="body" idx="1"/>
          </p:nvPr>
        </p:nvSpPr>
        <p:spPr>
          <a:xfrm>
            <a:off x="381000" y="1600200"/>
            <a:ext cx="8153400" cy="4525963"/>
          </a:xfrm>
        </p:spPr>
        <p:txBody>
          <a:bodyPr/>
          <a:lstStyle/>
          <a:p>
            <a:r>
              <a:rPr lang="en-US"/>
              <a:t>Alchemy served not to turn base metals into gold, but to turn base human traits into enlightenment</a:t>
            </a:r>
          </a:p>
          <a:p>
            <a:r>
              <a:rPr lang="en-US"/>
              <a:t>The initial process in Alchemy, referred to as the “Work in Black”, was the destruction of the Ego, and the reintegration of the soul back into the body.</a:t>
            </a:r>
          </a:p>
          <a:p>
            <a:r>
              <a:rPr lang="en-US"/>
              <a:t>Thus, this vital inner spiritual work was represented by the Black Madonna.</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Rot="1" noChangeArrowheads="1"/>
          </p:cNvSpPr>
          <p:nvPr>
            <p:ph type="title"/>
          </p:nvPr>
        </p:nvSpPr>
        <p:spPr/>
        <p:txBody>
          <a:bodyPr/>
          <a:lstStyle/>
          <a:p>
            <a:r>
              <a:rPr lang="en-US"/>
              <a:t>Putting it all together…</a:t>
            </a:r>
          </a:p>
        </p:txBody>
      </p:sp>
      <p:sp>
        <p:nvSpPr>
          <p:cNvPr id="315395" name="Rectangle 3"/>
          <p:cNvSpPr>
            <a:spLocks noGrp="1" noChangeArrowheads="1"/>
          </p:cNvSpPr>
          <p:nvPr>
            <p:ph type="body" idx="1"/>
          </p:nvPr>
        </p:nvSpPr>
        <p:spPr/>
        <p:txBody>
          <a:bodyPr/>
          <a:lstStyle/>
          <a:p>
            <a:r>
              <a:rPr lang="en-US"/>
              <a:t>“The literature of Courtly Love, the mystical love for the Black Madonna, the alchemical and Sufi influence in its medieval form, all had one common purpose: the internal experience of the </a:t>
            </a:r>
            <a:r>
              <a:rPr lang="en-US" i="1"/>
              <a:t>Hieros Gamos </a:t>
            </a:r>
            <a:r>
              <a:rPr lang="en-US"/>
              <a:t>(sacred marriage) with androgynous qualities, the integration of the masculine and feminine within, the merging of the human and the divine.”</a:t>
            </a:r>
            <a:br>
              <a:rPr lang="en-US"/>
            </a:br>
            <a:r>
              <a:rPr lang="es-EC"/>
              <a:t>Petra Van Cronenburg</a:t>
            </a:r>
            <a:endParaRPr lang="en-US"/>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rrowheads="1"/>
          </p:cNvSpPr>
          <p:nvPr>
            <p:ph type="title"/>
          </p:nvPr>
        </p:nvSpPr>
        <p:spPr/>
        <p:txBody>
          <a:bodyPr/>
          <a:lstStyle/>
          <a:p>
            <a:r>
              <a:rPr lang="en-US"/>
              <a:t>Did the Money Cause This?</a:t>
            </a:r>
          </a:p>
        </p:txBody>
      </p:sp>
      <p:sp>
        <p:nvSpPr>
          <p:cNvPr id="190467" name="Rectangle 3"/>
          <p:cNvSpPr>
            <a:spLocks noGrp="1" noChangeArrowheads="1"/>
          </p:cNvSpPr>
          <p:nvPr>
            <p:ph type="body" idx="1"/>
          </p:nvPr>
        </p:nvSpPr>
        <p:spPr>
          <a:xfrm>
            <a:off x="457200" y="1600200"/>
            <a:ext cx="8382000" cy="4525963"/>
          </a:xfrm>
        </p:spPr>
        <p:txBody>
          <a:bodyPr/>
          <a:lstStyle/>
          <a:p>
            <a:pPr>
              <a:lnSpc>
                <a:spcPct val="90000"/>
              </a:lnSpc>
            </a:pPr>
            <a:r>
              <a:rPr lang="en-US"/>
              <a:t>No, the money did not </a:t>
            </a:r>
            <a:r>
              <a:rPr lang="en-US" i="1"/>
              <a:t>cause</a:t>
            </a:r>
            <a:r>
              <a:rPr lang="en-US"/>
              <a:t> all of the societal changes.  Association is not causality.</a:t>
            </a:r>
          </a:p>
          <a:p>
            <a:pPr>
              <a:lnSpc>
                <a:spcPct val="90000"/>
              </a:lnSpc>
            </a:pPr>
            <a:r>
              <a:rPr lang="en-US"/>
              <a:t>But it is one reflection of the presence of the Great Mother Archetype, and how that archetype is working in the society</a:t>
            </a:r>
          </a:p>
          <a:p>
            <a:pPr>
              <a:lnSpc>
                <a:spcPct val="90000"/>
              </a:lnSpc>
            </a:pPr>
            <a:r>
              <a:rPr lang="en-US"/>
              <a:t>The archetype works to cause expression of all of the aspects of the Great Mother in society </a:t>
            </a:r>
          </a:p>
          <a:p>
            <a:pPr>
              <a:lnSpc>
                <a:spcPct val="90000"/>
              </a:lnSpc>
            </a:pPr>
            <a:r>
              <a:rPr lang="en-US"/>
              <a:t>But each societal expression, including money, also supports the full expression of the archetype.</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p:txBody>
          <a:bodyPr/>
          <a:lstStyle/>
          <a:p>
            <a:r>
              <a:rPr lang="en-US" sz="4000" i="1"/>
              <a:t>A Synthesis of the Relevant Concepts from “The Future of Money”</a:t>
            </a:r>
            <a:br>
              <a:rPr lang="en-US" sz="4000" i="1"/>
            </a:br>
            <a:endParaRPr lang="en-US" sz="4000" i="1"/>
          </a:p>
        </p:txBody>
      </p:sp>
      <p:sp>
        <p:nvSpPr>
          <p:cNvPr id="191491" name="Rectangle 3"/>
          <p:cNvSpPr>
            <a:spLocks noGrp="1" noChangeArrowheads="1"/>
          </p:cNvSpPr>
          <p:nvPr>
            <p:ph type="body" idx="1"/>
          </p:nvPr>
        </p:nvSpPr>
        <p:spPr>
          <a:xfrm>
            <a:off x="457200" y="1600200"/>
            <a:ext cx="4267200" cy="4525963"/>
          </a:xfrm>
        </p:spPr>
        <p:txBody>
          <a:bodyPr/>
          <a:lstStyle/>
          <a:p>
            <a:pPr>
              <a:lnSpc>
                <a:spcPct val="90000"/>
              </a:lnSpc>
            </a:pPr>
            <a:r>
              <a:rPr lang="en-US"/>
              <a:t>The Information Age has broken the </a:t>
            </a:r>
            <a:r>
              <a:rPr lang="en-US" i="1"/>
              <a:t>de facto</a:t>
            </a:r>
            <a:r>
              <a:rPr lang="en-US"/>
              <a:t> monopoly on money</a:t>
            </a:r>
          </a:p>
          <a:p>
            <a:pPr lvl="1">
              <a:lnSpc>
                <a:spcPct val="90000"/>
              </a:lnSpc>
            </a:pPr>
            <a:r>
              <a:rPr lang="en-US"/>
              <a:t>Frequent Flier Miles are a </a:t>
            </a:r>
            <a:r>
              <a:rPr lang="en-US" i="1"/>
              <a:t>de facto </a:t>
            </a:r>
            <a:r>
              <a:rPr lang="en-US"/>
              <a:t>corporate scrip</a:t>
            </a:r>
          </a:p>
          <a:p>
            <a:pPr>
              <a:lnSpc>
                <a:spcPct val="90000"/>
              </a:lnSpc>
            </a:pPr>
            <a:r>
              <a:rPr lang="en-US"/>
              <a:t>Over 2500 kinds of Complementary Currency are currently in use</a:t>
            </a:r>
          </a:p>
          <a:p>
            <a:pPr>
              <a:lnSpc>
                <a:spcPct val="90000"/>
              </a:lnSpc>
              <a:buFont typeface="Wingdings" pitchFamily="2" charset="2"/>
              <a:buNone/>
            </a:pPr>
            <a:endParaRPr lang="en-US"/>
          </a:p>
          <a:p>
            <a:pPr lvl="1">
              <a:lnSpc>
                <a:spcPct val="90000"/>
              </a:lnSpc>
            </a:pPr>
            <a:endParaRPr lang="en-US"/>
          </a:p>
        </p:txBody>
      </p:sp>
      <p:pic>
        <p:nvPicPr>
          <p:cNvPr id="1914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828800"/>
            <a:ext cx="3505200" cy="292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rrowheads="1"/>
          </p:cNvSpPr>
          <p:nvPr>
            <p:ph type="title"/>
          </p:nvPr>
        </p:nvSpPr>
        <p:spPr/>
        <p:txBody>
          <a:bodyPr/>
          <a:lstStyle/>
          <a:p>
            <a:r>
              <a:rPr lang="en-US"/>
              <a:t>Contemporary Currencies</a:t>
            </a:r>
          </a:p>
        </p:txBody>
      </p:sp>
      <p:sp>
        <p:nvSpPr>
          <p:cNvPr id="192515" name="Rectangle 3"/>
          <p:cNvSpPr>
            <a:spLocks noGrp="1" noChangeArrowheads="1"/>
          </p:cNvSpPr>
          <p:nvPr>
            <p:ph type="body" idx="1"/>
          </p:nvPr>
        </p:nvSpPr>
        <p:spPr/>
        <p:txBody>
          <a:bodyPr/>
          <a:lstStyle/>
          <a:p>
            <a:r>
              <a:rPr lang="en-US" sz="2800"/>
              <a:t>All are Fiat Currencies</a:t>
            </a:r>
          </a:p>
          <a:p>
            <a:pPr lvl="1"/>
            <a:r>
              <a:rPr lang="en-US" sz="2400"/>
              <a:t>Created out of nothing, by hierarchical authorities</a:t>
            </a:r>
          </a:p>
          <a:p>
            <a:r>
              <a:rPr lang="en-US" sz="2800"/>
              <a:t>Mutual Credit Currencies</a:t>
            </a:r>
          </a:p>
          <a:p>
            <a:pPr lvl="1"/>
            <a:r>
              <a:rPr lang="en-US" sz="2400"/>
              <a:t>Created as a simultaneous credit and debit among participants</a:t>
            </a:r>
          </a:p>
          <a:p>
            <a:pPr lvl="1"/>
            <a:r>
              <a:rPr lang="en-US" sz="2400"/>
              <a:t>IE, Time Dollar System: over 800</a:t>
            </a:r>
          </a:p>
          <a:p>
            <a:pPr lvl="1"/>
            <a:r>
              <a:rPr lang="en-US" sz="2400"/>
              <a:t>Local Exchange Trading System (LETS): over 1000</a:t>
            </a:r>
          </a:p>
          <a:p>
            <a:r>
              <a:rPr lang="en-US" sz="2800"/>
              <a:t>Scrip Currencies</a:t>
            </a:r>
          </a:p>
          <a:p>
            <a:r>
              <a:rPr lang="en-US" sz="2800"/>
              <a:t>National Currencies all Yang = Scarce Money</a:t>
            </a:r>
          </a:p>
          <a:p>
            <a:r>
              <a:rPr lang="en-US" sz="2800"/>
              <a:t>Complementary Currencies NOT scarce</a:t>
            </a:r>
          </a:p>
          <a:p>
            <a:pPr lvl="1"/>
            <a:endParaRPr lang="en-US" sz="2400"/>
          </a:p>
          <a:p>
            <a:endParaRPr lang="en-US" sz="280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rrowheads="1"/>
          </p:cNvSpPr>
          <p:nvPr>
            <p:ph type="title"/>
          </p:nvPr>
        </p:nvSpPr>
        <p:spPr/>
        <p:txBody>
          <a:bodyPr/>
          <a:lstStyle/>
          <a:p>
            <a:r>
              <a:rPr lang="en-US"/>
              <a:t>Complementary Currencies</a:t>
            </a:r>
          </a:p>
        </p:txBody>
      </p:sp>
      <p:sp>
        <p:nvSpPr>
          <p:cNvPr id="193539" name="Rectangle 3"/>
          <p:cNvSpPr>
            <a:spLocks noGrp="1" noChangeArrowheads="1"/>
          </p:cNvSpPr>
          <p:nvPr>
            <p:ph type="body" idx="1"/>
          </p:nvPr>
        </p:nvSpPr>
        <p:spPr/>
        <p:txBody>
          <a:bodyPr/>
          <a:lstStyle/>
          <a:p>
            <a:r>
              <a:rPr lang="en-US" dirty="0"/>
              <a:t>In 1984, only one complementary currency</a:t>
            </a:r>
          </a:p>
          <a:p>
            <a:r>
              <a:rPr lang="en-US" dirty="0"/>
              <a:t>In 1990, over 100 currencies</a:t>
            </a:r>
          </a:p>
          <a:p>
            <a:r>
              <a:rPr lang="en-US" dirty="0"/>
              <a:t>In 2000, over 2500</a:t>
            </a:r>
          </a:p>
          <a:p>
            <a:r>
              <a:rPr lang="en-US" dirty="0"/>
              <a:t>In 2014, over 4000</a:t>
            </a:r>
          </a:p>
          <a:p>
            <a:pPr>
              <a:buFont typeface="Wingdings" pitchFamily="2" charset="2"/>
              <a:buNone/>
            </a:pPr>
            <a:endParaRPr lang="en-US"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9" name="Rectangle 5"/>
          <p:cNvSpPr>
            <a:spLocks noGrp="1" noRot="1" noChangeArrowheads="1"/>
          </p:cNvSpPr>
          <p:nvPr>
            <p:ph type="title"/>
          </p:nvPr>
        </p:nvSpPr>
        <p:spPr>
          <a:xfrm>
            <a:off x="457200" y="533400"/>
            <a:ext cx="8229600" cy="1143000"/>
          </a:xfrm>
        </p:spPr>
        <p:txBody>
          <a:bodyPr/>
          <a:lstStyle/>
          <a:p>
            <a:r>
              <a:rPr lang="en-US" sz="4000"/>
              <a:t>Number of Complementary Currency Systems Operational in 12 Countries, 1984 - 2003</a:t>
            </a:r>
          </a:p>
        </p:txBody>
      </p:sp>
      <p:pic>
        <p:nvPicPr>
          <p:cNvPr id="195591" name="Picture 7"/>
          <p:cNvPicPr>
            <a:picLocks noChangeAspect="1" noChangeArrowheads="1"/>
          </p:cNvPicPr>
          <p:nvPr/>
        </p:nvPicPr>
        <p:blipFill>
          <a:blip r:embed="rId2">
            <a:extLst>
              <a:ext uri="{28A0092B-C50C-407E-A947-70E740481C1C}">
                <a14:useLocalDpi xmlns:a14="http://schemas.microsoft.com/office/drawing/2010/main" val="0"/>
              </a:ext>
            </a:extLst>
          </a:blip>
          <a:srcRect t="7605" r="-20" b="8745"/>
          <a:stretch>
            <a:fillRect/>
          </a:stretch>
        </p:blipFill>
        <p:spPr bwMode="auto">
          <a:xfrm>
            <a:off x="609600" y="2057400"/>
            <a:ext cx="79248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19559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l="10510" t="27826" r="82173"/>
          <a:stretch>
            <a:fillRect/>
          </a:stretch>
        </p:blipFill>
        <p:spPr bwMode="auto">
          <a:xfrm>
            <a:off x="457200" y="2133600"/>
            <a:ext cx="609600"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6"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l="10510" t="92148" r="22720"/>
          <a:stretch>
            <a:fillRect/>
          </a:stretch>
        </p:blipFill>
        <p:spPr bwMode="auto">
          <a:xfrm>
            <a:off x="457200" y="5943600"/>
            <a:ext cx="55626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rrowheads="1"/>
          </p:cNvSpPr>
          <p:nvPr>
            <p:ph type="title"/>
          </p:nvPr>
        </p:nvSpPr>
        <p:spPr/>
        <p:txBody>
          <a:bodyPr/>
          <a:lstStyle/>
          <a:p>
            <a:r>
              <a:rPr lang="en-US"/>
              <a:t>Complementary Currencies</a:t>
            </a:r>
          </a:p>
        </p:txBody>
      </p:sp>
      <p:sp>
        <p:nvSpPr>
          <p:cNvPr id="214019" name="Rectangle 3"/>
          <p:cNvSpPr>
            <a:spLocks noGrp="1" noChangeArrowheads="1"/>
          </p:cNvSpPr>
          <p:nvPr>
            <p:ph type="body" idx="1"/>
          </p:nvPr>
        </p:nvSpPr>
        <p:spPr/>
        <p:txBody>
          <a:bodyPr/>
          <a:lstStyle/>
          <a:p>
            <a:r>
              <a:rPr lang="en-US"/>
              <a:t>Example: Swiss Wir</a:t>
            </a:r>
          </a:p>
          <a:p>
            <a:pPr lvl="1"/>
            <a:r>
              <a:rPr lang="en-US"/>
              <a:t>70 year history</a:t>
            </a:r>
          </a:p>
          <a:p>
            <a:pPr lvl="1"/>
            <a:r>
              <a:rPr lang="en-US"/>
              <a:t>Over 80,000 members</a:t>
            </a:r>
          </a:p>
          <a:p>
            <a:pPr lvl="1"/>
            <a:r>
              <a:rPr lang="en-US"/>
              <a:t>Now trades over 2 Billion per year</a:t>
            </a:r>
          </a:p>
          <a:p>
            <a:pPr lvl="1"/>
            <a:r>
              <a:rPr lang="en-US"/>
              <a:t>Appears to be one of the main reasons for the stability of the Swiss Franc</a:t>
            </a:r>
          </a:p>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r>
              <a:rPr lang="en-US"/>
              <a:t>Three Taboos</a:t>
            </a:r>
          </a:p>
        </p:txBody>
      </p:sp>
      <p:sp>
        <p:nvSpPr>
          <p:cNvPr id="24579" name="Rectangle 3"/>
          <p:cNvSpPr>
            <a:spLocks noGrp="1" noChangeArrowheads="1"/>
          </p:cNvSpPr>
          <p:nvPr>
            <p:ph type="body" sz="half" idx="1"/>
          </p:nvPr>
        </p:nvSpPr>
        <p:spPr>
          <a:xfrm>
            <a:off x="457200" y="1600200"/>
            <a:ext cx="4495800" cy="4525963"/>
          </a:xfrm>
        </p:spPr>
        <p:txBody>
          <a:bodyPr/>
          <a:lstStyle/>
          <a:p>
            <a:r>
              <a:rPr lang="en-US" sz="2800"/>
              <a:t>Western civilization has been characterized by three foremost taboos: </a:t>
            </a:r>
          </a:p>
          <a:p>
            <a:pPr lvl="1"/>
            <a:r>
              <a:rPr lang="en-US" sz="2400" b="1" u="sng"/>
              <a:t>sex, </a:t>
            </a:r>
          </a:p>
          <a:p>
            <a:pPr lvl="1"/>
            <a:r>
              <a:rPr lang="en-US" sz="2400" b="1" u="sng"/>
              <a:t>death </a:t>
            </a:r>
          </a:p>
          <a:p>
            <a:pPr lvl="1"/>
            <a:r>
              <a:rPr lang="en-US" sz="2400" b="1" u="sng"/>
              <a:t>money.</a:t>
            </a:r>
            <a:r>
              <a:rPr lang="en-US" sz="2400"/>
              <a:t> </a:t>
            </a:r>
          </a:p>
          <a:p>
            <a:r>
              <a:rPr lang="en-US" sz="2800"/>
              <a:t>For centuries, they were topics that were considered inappropriate to bring up in “polite company”. </a:t>
            </a:r>
          </a:p>
        </p:txBody>
      </p:sp>
      <p:pic>
        <p:nvPicPr>
          <p:cNvPr id="245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371600"/>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200400"/>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5132388"/>
            <a:ext cx="1981200" cy="17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dissolve">
                                      <p:cBhvr>
                                        <p:cTn id="7" dur="500"/>
                                        <p:tgtEl>
                                          <p:spTgt spid="2457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4579">
                                            <p:txEl>
                                              <p:pRg st="0" end="0"/>
                                            </p:txEl>
                                          </p:spTgt>
                                        </p:tgtEl>
                                        <p:attrNameLst>
                                          <p:attrName>style.visibility</p:attrName>
                                        </p:attrNameLst>
                                      </p:cBhvr>
                                      <p:to>
                                        <p:strVal val="visible"/>
                                      </p:to>
                                    </p:set>
                                    <p:animEffect transition="in" filter="dissolve">
                                      <p:cBhvr>
                                        <p:cTn id="11" dur="500"/>
                                        <p:tgtEl>
                                          <p:spTgt spid="24579">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24579">
                                            <p:txEl>
                                              <p:pRg st="1" end="1"/>
                                            </p:txEl>
                                          </p:spTgt>
                                        </p:tgtEl>
                                        <p:attrNameLst>
                                          <p:attrName>style.visibility</p:attrName>
                                        </p:attrNameLst>
                                      </p:cBhvr>
                                      <p:to>
                                        <p:strVal val="visible"/>
                                      </p:to>
                                    </p:set>
                                    <p:animEffect transition="in" filter="dissolve">
                                      <p:cBhvr>
                                        <p:cTn id="16" dur="500"/>
                                        <p:tgtEl>
                                          <p:spTgt spid="24579">
                                            <p:txEl>
                                              <p:pRg st="1" end="1"/>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24582"/>
                                        </p:tgtEl>
                                        <p:attrNameLst>
                                          <p:attrName>style.visibility</p:attrName>
                                        </p:attrNameLst>
                                      </p:cBhvr>
                                      <p:to>
                                        <p:strVal val="visible"/>
                                      </p:to>
                                    </p:set>
                                    <p:animEffect transition="in" filter="dissolve">
                                      <p:cBhvr>
                                        <p:cTn id="19" dur="500"/>
                                        <p:tgtEl>
                                          <p:spTgt spid="2458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24579">
                                            <p:txEl>
                                              <p:pRg st="2" end="2"/>
                                            </p:txEl>
                                          </p:spTgt>
                                        </p:tgtEl>
                                        <p:attrNameLst>
                                          <p:attrName>style.visibility</p:attrName>
                                        </p:attrNameLst>
                                      </p:cBhvr>
                                      <p:to>
                                        <p:strVal val="visible"/>
                                      </p:to>
                                    </p:set>
                                    <p:animEffect transition="in" filter="dissolve">
                                      <p:cBhvr>
                                        <p:cTn id="24" dur="500"/>
                                        <p:tgtEl>
                                          <p:spTgt spid="24579">
                                            <p:txEl>
                                              <p:pRg st="2" end="2"/>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24584"/>
                                        </p:tgtEl>
                                        <p:attrNameLst>
                                          <p:attrName>style.visibility</p:attrName>
                                        </p:attrNameLst>
                                      </p:cBhvr>
                                      <p:to>
                                        <p:strVal val="visible"/>
                                      </p:to>
                                    </p:set>
                                    <p:animEffect transition="in" filter="dissolve">
                                      <p:cBhvr>
                                        <p:cTn id="27" dur="1000"/>
                                        <p:tgtEl>
                                          <p:spTgt spid="2458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579">
                                            <p:txEl>
                                              <p:pRg st="3" end="3"/>
                                            </p:txEl>
                                          </p:spTgt>
                                        </p:tgtEl>
                                        <p:attrNameLst>
                                          <p:attrName>style.visibility</p:attrName>
                                        </p:attrNameLst>
                                      </p:cBhvr>
                                      <p:to>
                                        <p:strVal val="visible"/>
                                      </p:to>
                                    </p:set>
                                    <p:animEffect transition="in" filter="dissolve">
                                      <p:cBhvr>
                                        <p:cTn id="32" dur="500"/>
                                        <p:tgtEl>
                                          <p:spTgt spid="24579">
                                            <p:txEl>
                                              <p:pRg st="3" end="3"/>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24585"/>
                                        </p:tgtEl>
                                        <p:attrNameLst>
                                          <p:attrName>style.visibility</p:attrName>
                                        </p:attrNameLst>
                                      </p:cBhvr>
                                      <p:to>
                                        <p:strVal val="visible"/>
                                      </p:to>
                                    </p:set>
                                    <p:animEffect transition="in" filter="dissolve">
                                      <p:cBhvr>
                                        <p:cTn id="35" dur="500"/>
                                        <p:tgtEl>
                                          <p:spTgt spid="24585"/>
                                        </p:tgtEl>
                                      </p:cBhvr>
                                    </p:animEffect>
                                  </p:childTnLst>
                                </p:cTn>
                              </p:par>
                            </p:childTnLst>
                          </p:cTn>
                        </p:par>
                        <p:par>
                          <p:cTn id="36" fill="hold" nodeType="afterGroup">
                            <p:stCondLst>
                              <p:cond delay="500"/>
                            </p:stCondLst>
                            <p:childTnLst>
                              <p:par>
                                <p:cTn id="37" presetID="9" presetClass="entr" presetSubtype="0" fill="hold" nodeType="afterEffect">
                                  <p:stCondLst>
                                    <p:cond delay="0"/>
                                  </p:stCondLst>
                                  <p:childTnLst>
                                    <p:set>
                                      <p:cBhvr>
                                        <p:cTn id="38" dur="1" fill="hold">
                                          <p:stCondLst>
                                            <p:cond delay="0"/>
                                          </p:stCondLst>
                                        </p:cTn>
                                        <p:tgtEl>
                                          <p:spTgt spid="24579">
                                            <p:txEl>
                                              <p:pRg st="4" end="4"/>
                                            </p:txEl>
                                          </p:spTgt>
                                        </p:tgtEl>
                                        <p:attrNameLst>
                                          <p:attrName>style.visibility</p:attrName>
                                        </p:attrNameLst>
                                      </p:cBhvr>
                                      <p:to>
                                        <p:strVal val="visible"/>
                                      </p:to>
                                    </p:set>
                                    <p:animEffect transition="in" filter="dissolve">
                                      <p:cBhvr>
                                        <p:cTn id="39"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p:txBody>
          <a:bodyPr/>
          <a:lstStyle/>
          <a:p>
            <a:r>
              <a:rPr lang="en-US"/>
              <a:t>Complementary Currencies</a:t>
            </a:r>
          </a:p>
        </p:txBody>
      </p:sp>
      <p:sp>
        <p:nvSpPr>
          <p:cNvPr id="194563" name="Rectangle 3"/>
          <p:cNvSpPr>
            <a:spLocks noGrp="1" noChangeArrowheads="1"/>
          </p:cNvSpPr>
          <p:nvPr>
            <p:ph type="body" idx="1"/>
          </p:nvPr>
        </p:nvSpPr>
        <p:spPr/>
        <p:txBody>
          <a:bodyPr/>
          <a:lstStyle/>
          <a:p>
            <a:r>
              <a:rPr lang="en-US" dirty="0"/>
              <a:t>Example: Curitiba, </a:t>
            </a:r>
            <a:r>
              <a:rPr lang="en-US" dirty="0" err="1"/>
              <a:t>Brasil</a:t>
            </a:r>
            <a:endParaRPr lang="en-US" dirty="0"/>
          </a:p>
          <a:p>
            <a:r>
              <a:rPr lang="en-US" dirty="0"/>
              <a:t>40 year history</a:t>
            </a:r>
          </a:p>
          <a:p>
            <a:r>
              <a:rPr lang="en-US" dirty="0"/>
              <a:t>Workers receive 30% of wages in complementary currency.</a:t>
            </a:r>
          </a:p>
          <a:p>
            <a:r>
              <a:rPr lang="en-US" dirty="0"/>
              <a:t>Greatest effect is to increase wealth of poorest sector</a:t>
            </a:r>
          </a:p>
          <a:p>
            <a:r>
              <a:rPr lang="en-US" b="1" dirty="0">
                <a:solidFill>
                  <a:srgbClr val="FFC000"/>
                </a:solidFill>
              </a:rPr>
              <a:t>Curitiba area economy grew 40% faster than the rest of the country!</a:t>
            </a:r>
          </a:p>
          <a:p>
            <a:endParaRPr lang="en-US"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838200"/>
            <a:ext cx="4511675"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638" name="Rectangle 6"/>
          <p:cNvSpPr>
            <a:spLocks noGrp="1" noRot="1" noChangeArrowheads="1"/>
          </p:cNvSpPr>
          <p:nvPr>
            <p:ph type="title"/>
          </p:nvPr>
        </p:nvSpPr>
        <p:spPr/>
        <p:txBody>
          <a:bodyPr/>
          <a:lstStyle/>
          <a:p>
            <a:r>
              <a:rPr lang="en-US" sz="4000"/>
              <a:t>Einstein Discovers that Time Actually Is Money</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r>
              <a:rPr lang="en-US"/>
              <a:t>Time Dollars</a:t>
            </a:r>
          </a:p>
        </p:txBody>
      </p:sp>
      <p:pic>
        <p:nvPicPr>
          <p:cNvPr id="19968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95400"/>
            <a:ext cx="4683125"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rrowheads="1"/>
          </p:cNvSpPr>
          <p:nvPr>
            <p:ph type="title"/>
          </p:nvPr>
        </p:nvSpPr>
        <p:spPr/>
        <p:txBody>
          <a:bodyPr/>
          <a:lstStyle/>
          <a:p>
            <a:r>
              <a:rPr lang="en-US"/>
              <a:t>Scrip Currencies</a:t>
            </a:r>
          </a:p>
        </p:txBody>
      </p:sp>
      <p:sp>
        <p:nvSpPr>
          <p:cNvPr id="208899" name="Rectangle 3"/>
          <p:cNvSpPr>
            <a:spLocks noGrp="1" noChangeArrowheads="1"/>
          </p:cNvSpPr>
          <p:nvPr>
            <p:ph type="body" idx="1"/>
          </p:nvPr>
        </p:nvSpPr>
        <p:spPr/>
        <p:txBody>
          <a:bodyPr/>
          <a:lstStyle/>
          <a:p>
            <a:r>
              <a:rPr lang="en-US"/>
              <a:t>Use actual paper currency</a:t>
            </a:r>
          </a:p>
          <a:p>
            <a:pPr lvl="1"/>
            <a:r>
              <a:rPr lang="en-US"/>
              <a:t>Currency circulates like standard currency</a:t>
            </a:r>
          </a:p>
          <a:p>
            <a:pPr lvl="1"/>
            <a:r>
              <a:rPr lang="en-US"/>
              <a:t>May have date issued and demurrage charges recorded on back</a:t>
            </a:r>
          </a:p>
          <a:p>
            <a:pPr lvl="1"/>
            <a:r>
              <a:rPr lang="en-US"/>
              <a:t>May calculate for each transaction</a:t>
            </a:r>
          </a:p>
          <a:p>
            <a:r>
              <a:rPr lang="en-US"/>
              <a:t>IE, Ithaca Dollars, where one hour equals one hour of labor</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Wörgl</a:t>
            </a:r>
            <a:r>
              <a:rPr lang="en-US" dirty="0"/>
              <a:t> Schilling, Austria, 1932-34</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2057400"/>
            <a:ext cx="6083987" cy="3361403"/>
          </a:xfrm>
        </p:spPr>
      </p:pic>
      <p:sp>
        <p:nvSpPr>
          <p:cNvPr id="5" name="TextBox 4"/>
          <p:cNvSpPr txBox="1"/>
          <p:nvPr/>
        </p:nvSpPr>
        <p:spPr>
          <a:xfrm>
            <a:off x="6466114" y="1447800"/>
            <a:ext cx="2514600" cy="4154984"/>
          </a:xfrm>
          <a:prstGeom prst="rect">
            <a:avLst/>
          </a:prstGeom>
          <a:noFill/>
        </p:spPr>
        <p:txBody>
          <a:bodyPr wrap="square" rtlCol="0">
            <a:spAutoFit/>
          </a:bodyPr>
          <a:lstStyle/>
          <a:p>
            <a:r>
              <a:rPr lang="en-US" sz="2400" b="1" dirty="0"/>
              <a:t>This community currency helped greatly until the central bank shut it down.   </a:t>
            </a:r>
          </a:p>
          <a:p>
            <a:endParaRPr lang="en-US" sz="2400" b="1" dirty="0"/>
          </a:p>
          <a:p>
            <a:r>
              <a:rPr lang="en-US" sz="2400" b="1" dirty="0"/>
              <a:t>Notice the Stamps on</a:t>
            </a:r>
          </a:p>
          <a:p>
            <a:r>
              <a:rPr lang="en-US" sz="2400" b="1" dirty="0"/>
              <a:t>the right </a:t>
            </a:r>
          </a:p>
          <a:p>
            <a:r>
              <a:rPr lang="en-US" sz="2400" b="1" dirty="0"/>
              <a:t>for paying </a:t>
            </a:r>
          </a:p>
          <a:p>
            <a:r>
              <a:rPr lang="en-US" sz="2400" b="1" dirty="0"/>
              <a:t>Demurrage.</a:t>
            </a:r>
          </a:p>
        </p:txBody>
      </p:sp>
    </p:spTree>
    <p:extLst>
      <p:ext uri="{BB962C8B-B14F-4D97-AF65-F5344CB8AC3E}">
        <p14:creationId xmlns:p14="http://schemas.microsoft.com/office/powerpoint/2010/main" val="229011490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p:txBody>
          <a:bodyPr/>
          <a:lstStyle/>
          <a:p>
            <a:r>
              <a:rPr lang="en-US" b="0">
                <a:effectLst/>
              </a:rPr>
              <a:t>http://www.ithacahours.org/</a:t>
            </a:r>
          </a:p>
        </p:txBody>
      </p:sp>
      <p:pic>
        <p:nvPicPr>
          <p:cNvPr id="2007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09800"/>
            <a:ext cx="4267200"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07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09800"/>
            <a:ext cx="4191000" cy="200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071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419600"/>
            <a:ext cx="4200525"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071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4419600"/>
            <a:ext cx="4191000" cy="198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rrowheads="1"/>
          </p:cNvSpPr>
          <p:nvPr>
            <p:ph type="title"/>
          </p:nvPr>
        </p:nvSpPr>
        <p:spPr/>
        <p:txBody>
          <a:bodyPr/>
          <a:lstStyle/>
          <a:p>
            <a:r>
              <a:rPr lang="en-US" b="0">
                <a:effectLst/>
              </a:rPr>
              <a:t>Low-Tech Example in Japan</a:t>
            </a:r>
          </a:p>
        </p:txBody>
      </p:sp>
      <p:sp>
        <p:nvSpPr>
          <p:cNvPr id="209925" name="Text Box 5"/>
          <p:cNvSpPr txBox="1">
            <a:spLocks noChangeArrowheads="1"/>
          </p:cNvSpPr>
          <p:nvPr/>
        </p:nvSpPr>
        <p:spPr bwMode="auto">
          <a:xfrm>
            <a:off x="381000" y="2895600"/>
            <a:ext cx="1371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t>Yufu in</a:t>
            </a:r>
          </a:p>
          <a:p>
            <a:r>
              <a:rPr lang="en-US" sz="2800" b="1"/>
              <a:t>Yufuin</a:t>
            </a:r>
          </a:p>
        </p:txBody>
      </p:sp>
      <p:pic>
        <p:nvPicPr>
          <p:cNvPr id="2099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590800"/>
            <a:ext cx="7145338"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rrowheads="1"/>
          </p:cNvSpPr>
          <p:nvPr>
            <p:ph type="title"/>
          </p:nvPr>
        </p:nvSpPr>
        <p:spPr/>
        <p:txBody>
          <a:bodyPr/>
          <a:lstStyle/>
          <a:p>
            <a:r>
              <a:rPr lang="en-US"/>
              <a:t>Hi-Tech Example in Japan</a:t>
            </a:r>
          </a:p>
        </p:txBody>
      </p:sp>
      <p:graphicFrame>
        <p:nvGraphicFramePr>
          <p:cNvPr id="210948" name="Object 4"/>
          <p:cNvGraphicFramePr>
            <a:graphicFrameLocks noGrp="1" noChangeAspect="1"/>
          </p:cNvGraphicFramePr>
          <p:nvPr>
            <p:ph idx="1"/>
          </p:nvPr>
        </p:nvGraphicFramePr>
        <p:xfrm>
          <a:off x="838200" y="1225550"/>
          <a:ext cx="7696200" cy="5437188"/>
        </p:xfrm>
        <a:graphic>
          <a:graphicData uri="http://schemas.openxmlformats.org/presentationml/2006/ole">
            <mc:AlternateContent xmlns:mc="http://schemas.openxmlformats.org/markup-compatibility/2006">
              <mc:Choice xmlns:v="urn:schemas-microsoft-com:vml" Requires="v">
                <p:oleObj spid="_x0000_s210988" name="Acrobat Document" r:id="rId3" imgW="8019915" imgH="5667285" progId="AcroExch.Document.7">
                  <p:embed/>
                </p:oleObj>
              </mc:Choice>
              <mc:Fallback>
                <p:oleObj name="Acrobat Document" r:id="rId3" imgW="8019915" imgH="5667285" progId="AcroExch.Document.7">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225550"/>
                        <a:ext cx="7696200" cy="543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7876" name="Object 4"/>
          <p:cNvGraphicFramePr>
            <a:graphicFrameLocks noChangeAspect="1"/>
          </p:cNvGraphicFramePr>
          <p:nvPr/>
        </p:nvGraphicFramePr>
        <p:xfrm>
          <a:off x="561975" y="595313"/>
          <a:ext cx="8020050" cy="5667375"/>
        </p:xfrm>
        <a:graphic>
          <a:graphicData uri="http://schemas.openxmlformats.org/presentationml/2006/ole">
            <mc:AlternateContent xmlns:mc="http://schemas.openxmlformats.org/markup-compatibility/2006">
              <mc:Choice xmlns:v="urn:schemas-microsoft-com:vml" Requires="v">
                <p:oleObj spid="_x0000_s207916" name="Acrobat Document" r:id="rId3" imgW="8019915" imgH="5667285" progId="AcroExch.Document.11">
                  <p:embed/>
                </p:oleObj>
              </mc:Choice>
              <mc:Fallback>
                <p:oleObj name="Acrobat Document" r:id="rId3" imgW="8019915" imgH="5667285" progId="AcroExch.Document.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75" y="595313"/>
                        <a:ext cx="8020050" cy="566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rrowheads="1"/>
          </p:cNvSpPr>
          <p:nvPr>
            <p:ph type="title"/>
          </p:nvPr>
        </p:nvSpPr>
        <p:spPr/>
        <p:txBody>
          <a:bodyPr/>
          <a:lstStyle/>
          <a:p>
            <a:r>
              <a:rPr lang="en-US" sz="4000"/>
              <a:t>Complementary Currencies Enable Yin-Yang Balance</a:t>
            </a:r>
          </a:p>
        </p:txBody>
      </p:sp>
      <p:sp>
        <p:nvSpPr>
          <p:cNvPr id="216067" name="Rectangle 3"/>
          <p:cNvSpPr>
            <a:spLocks noGrp="1" noChangeArrowheads="1"/>
          </p:cNvSpPr>
          <p:nvPr>
            <p:ph type="body" idx="1"/>
          </p:nvPr>
        </p:nvSpPr>
        <p:spPr/>
        <p:txBody>
          <a:bodyPr/>
          <a:lstStyle/>
          <a:p>
            <a:r>
              <a:rPr lang="en-US" dirty="0"/>
              <a:t>All National Currencies are Yang Currencies</a:t>
            </a:r>
          </a:p>
          <a:p>
            <a:pPr lvl="1"/>
            <a:r>
              <a:rPr lang="en-US" dirty="0"/>
              <a:t>Fiat, Authorized, Controlled, Store of Value, </a:t>
            </a:r>
          </a:p>
          <a:p>
            <a:pPr lvl="1"/>
            <a:r>
              <a:rPr lang="en-US" dirty="0"/>
              <a:t>Interest Generating</a:t>
            </a:r>
          </a:p>
          <a:p>
            <a:r>
              <a:rPr lang="en-US" dirty="0"/>
              <a:t>Many Local Currencies are Yin Currencies.</a:t>
            </a:r>
          </a:p>
          <a:p>
            <a:pPr lvl="1"/>
            <a:r>
              <a:rPr lang="en-US" dirty="0"/>
              <a:t>Egalitarian</a:t>
            </a:r>
          </a:p>
          <a:p>
            <a:pPr lvl="1"/>
            <a:r>
              <a:rPr lang="en-US" dirty="0"/>
              <a:t>Discourages accumulation, Encourages Cooperation</a:t>
            </a:r>
          </a:p>
          <a:p>
            <a:r>
              <a:rPr lang="en-US" dirty="0">
                <a:solidFill>
                  <a:srgbClr val="FFC000"/>
                </a:solidFill>
              </a:rPr>
              <a:t>Balance between Yin and Yang economies is indispensable for a truly sustainable society.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animEffect transition="in" filter="fade">
                                      <p:cBhvr>
                                        <p:cTn id="7" dur="500"/>
                                        <p:tgtEl>
                                          <p:spTgt spid="21606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1500"/>
                                  </p:stCondLst>
                                  <p:childTnLst>
                                    <p:set>
                                      <p:cBhvr>
                                        <p:cTn id="10" dur="1" fill="hold">
                                          <p:stCondLst>
                                            <p:cond delay="0"/>
                                          </p:stCondLst>
                                        </p:cTn>
                                        <p:tgtEl>
                                          <p:spTgt spid="216067">
                                            <p:txEl>
                                              <p:pRg st="1" end="1"/>
                                            </p:txEl>
                                          </p:spTgt>
                                        </p:tgtEl>
                                        <p:attrNameLst>
                                          <p:attrName>style.visibility</p:attrName>
                                        </p:attrNameLst>
                                      </p:cBhvr>
                                      <p:to>
                                        <p:strVal val="visible"/>
                                      </p:to>
                                    </p:set>
                                    <p:animEffect transition="in" filter="fade">
                                      <p:cBhvr>
                                        <p:cTn id="11" dur="500"/>
                                        <p:tgtEl>
                                          <p:spTgt spid="216067">
                                            <p:txEl>
                                              <p:pRg st="1" end="1"/>
                                            </p:txEl>
                                          </p:spTgt>
                                        </p:tgtEl>
                                      </p:cBhvr>
                                    </p:animEffect>
                                  </p:childTnLst>
                                </p:cTn>
                              </p:par>
                            </p:childTnLst>
                          </p:cTn>
                        </p:par>
                        <p:par>
                          <p:cTn id="12" fill="hold">
                            <p:stCondLst>
                              <p:cond delay="2500"/>
                            </p:stCondLst>
                            <p:childTnLst>
                              <p:par>
                                <p:cTn id="13" presetID="10" presetClass="entr" presetSubtype="0" fill="hold" nodeType="afterEffect">
                                  <p:stCondLst>
                                    <p:cond delay="1500"/>
                                  </p:stCondLst>
                                  <p:childTnLst>
                                    <p:set>
                                      <p:cBhvr>
                                        <p:cTn id="14" dur="1" fill="hold">
                                          <p:stCondLst>
                                            <p:cond delay="0"/>
                                          </p:stCondLst>
                                        </p:cTn>
                                        <p:tgtEl>
                                          <p:spTgt spid="216067">
                                            <p:txEl>
                                              <p:pRg st="2" end="2"/>
                                            </p:txEl>
                                          </p:spTgt>
                                        </p:tgtEl>
                                        <p:attrNameLst>
                                          <p:attrName>style.visibility</p:attrName>
                                        </p:attrNameLst>
                                      </p:cBhvr>
                                      <p:to>
                                        <p:strVal val="visible"/>
                                      </p:to>
                                    </p:set>
                                    <p:animEffect transition="in" filter="fade">
                                      <p:cBhvr>
                                        <p:cTn id="15" dur="500"/>
                                        <p:tgtEl>
                                          <p:spTgt spid="216067">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1500"/>
                                  </p:stCondLst>
                                  <p:childTnLst>
                                    <p:set>
                                      <p:cBhvr>
                                        <p:cTn id="18" dur="1" fill="hold">
                                          <p:stCondLst>
                                            <p:cond delay="0"/>
                                          </p:stCondLst>
                                        </p:cTn>
                                        <p:tgtEl>
                                          <p:spTgt spid="216067">
                                            <p:txEl>
                                              <p:pRg st="3" end="3"/>
                                            </p:txEl>
                                          </p:spTgt>
                                        </p:tgtEl>
                                        <p:attrNameLst>
                                          <p:attrName>style.visibility</p:attrName>
                                        </p:attrNameLst>
                                      </p:cBhvr>
                                      <p:to>
                                        <p:strVal val="visible"/>
                                      </p:to>
                                    </p:set>
                                    <p:animEffect transition="in" filter="fade">
                                      <p:cBhvr>
                                        <p:cTn id="19" dur="500"/>
                                        <p:tgtEl>
                                          <p:spTgt spid="216067">
                                            <p:txEl>
                                              <p:pRg st="3" end="3"/>
                                            </p:txEl>
                                          </p:spTgt>
                                        </p:tgtEl>
                                      </p:cBhvr>
                                    </p:animEffect>
                                  </p:childTnLst>
                                </p:cTn>
                              </p:par>
                            </p:childTnLst>
                          </p:cTn>
                        </p:par>
                        <p:par>
                          <p:cTn id="20" fill="hold">
                            <p:stCondLst>
                              <p:cond delay="6500"/>
                            </p:stCondLst>
                            <p:childTnLst>
                              <p:par>
                                <p:cTn id="21" presetID="10" presetClass="entr" presetSubtype="0" fill="hold" nodeType="afterEffect">
                                  <p:stCondLst>
                                    <p:cond delay="1500"/>
                                  </p:stCondLst>
                                  <p:childTnLst>
                                    <p:set>
                                      <p:cBhvr>
                                        <p:cTn id="22" dur="1" fill="hold">
                                          <p:stCondLst>
                                            <p:cond delay="0"/>
                                          </p:stCondLst>
                                        </p:cTn>
                                        <p:tgtEl>
                                          <p:spTgt spid="216067">
                                            <p:txEl>
                                              <p:pRg st="4" end="4"/>
                                            </p:txEl>
                                          </p:spTgt>
                                        </p:tgtEl>
                                        <p:attrNameLst>
                                          <p:attrName>style.visibility</p:attrName>
                                        </p:attrNameLst>
                                      </p:cBhvr>
                                      <p:to>
                                        <p:strVal val="visible"/>
                                      </p:to>
                                    </p:set>
                                    <p:animEffect transition="in" filter="fade">
                                      <p:cBhvr>
                                        <p:cTn id="23" dur="500"/>
                                        <p:tgtEl>
                                          <p:spTgt spid="216067">
                                            <p:txEl>
                                              <p:pRg st="4" end="4"/>
                                            </p:txEl>
                                          </p:spTgt>
                                        </p:tgtEl>
                                      </p:cBhvr>
                                    </p:animEffect>
                                  </p:childTnLst>
                                </p:cTn>
                              </p:par>
                            </p:childTnLst>
                          </p:cTn>
                        </p:par>
                        <p:par>
                          <p:cTn id="24" fill="hold">
                            <p:stCondLst>
                              <p:cond delay="8500"/>
                            </p:stCondLst>
                            <p:childTnLst>
                              <p:par>
                                <p:cTn id="25" presetID="10" presetClass="entr" presetSubtype="0" fill="hold" nodeType="afterEffect">
                                  <p:stCondLst>
                                    <p:cond delay="1500"/>
                                  </p:stCondLst>
                                  <p:childTnLst>
                                    <p:set>
                                      <p:cBhvr>
                                        <p:cTn id="26" dur="1" fill="hold">
                                          <p:stCondLst>
                                            <p:cond delay="0"/>
                                          </p:stCondLst>
                                        </p:cTn>
                                        <p:tgtEl>
                                          <p:spTgt spid="216067">
                                            <p:txEl>
                                              <p:pRg st="5" end="5"/>
                                            </p:txEl>
                                          </p:spTgt>
                                        </p:tgtEl>
                                        <p:attrNameLst>
                                          <p:attrName>style.visibility</p:attrName>
                                        </p:attrNameLst>
                                      </p:cBhvr>
                                      <p:to>
                                        <p:strVal val="visible"/>
                                      </p:to>
                                    </p:set>
                                    <p:animEffect transition="in" filter="fade">
                                      <p:cBhvr>
                                        <p:cTn id="27" dur="500"/>
                                        <p:tgtEl>
                                          <p:spTgt spid="216067">
                                            <p:txEl>
                                              <p:pRg st="5" end="5"/>
                                            </p:txEl>
                                          </p:spTgt>
                                        </p:tgtEl>
                                      </p:cBhvr>
                                    </p:animEffect>
                                  </p:childTnLst>
                                </p:cTn>
                              </p:par>
                            </p:childTnLst>
                          </p:cTn>
                        </p:par>
                        <p:par>
                          <p:cTn id="28" fill="hold">
                            <p:stCondLst>
                              <p:cond delay="10500"/>
                            </p:stCondLst>
                            <p:childTnLst>
                              <p:par>
                                <p:cTn id="29" presetID="10" presetClass="entr" presetSubtype="0" fill="hold" nodeType="afterEffect">
                                  <p:stCondLst>
                                    <p:cond delay="1500"/>
                                  </p:stCondLst>
                                  <p:childTnLst>
                                    <p:set>
                                      <p:cBhvr>
                                        <p:cTn id="30" dur="1" fill="hold">
                                          <p:stCondLst>
                                            <p:cond delay="0"/>
                                          </p:stCondLst>
                                        </p:cTn>
                                        <p:tgtEl>
                                          <p:spTgt spid="216067">
                                            <p:txEl>
                                              <p:pRg st="6" end="6"/>
                                            </p:txEl>
                                          </p:spTgt>
                                        </p:tgtEl>
                                        <p:attrNameLst>
                                          <p:attrName>style.visibility</p:attrName>
                                        </p:attrNameLst>
                                      </p:cBhvr>
                                      <p:to>
                                        <p:strVal val="visible"/>
                                      </p:to>
                                    </p:set>
                                    <p:animEffect transition="in" filter="fade">
                                      <p:cBhvr>
                                        <p:cTn id="31" dur="500"/>
                                        <p:tgtEl>
                                          <p:spTgt spid="2160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p:txBody>
          <a:bodyPr/>
          <a:lstStyle/>
          <a:p>
            <a:r>
              <a:rPr lang="en-US"/>
              <a:t>Three Taboos</a:t>
            </a:r>
          </a:p>
        </p:txBody>
      </p:sp>
      <p:sp>
        <p:nvSpPr>
          <p:cNvPr id="119811" name="Rectangle 3"/>
          <p:cNvSpPr>
            <a:spLocks noGrp="1" noChangeArrowheads="1"/>
          </p:cNvSpPr>
          <p:nvPr>
            <p:ph type="body" sz="half" idx="1"/>
          </p:nvPr>
        </p:nvSpPr>
        <p:spPr>
          <a:xfrm>
            <a:off x="457200" y="1600200"/>
            <a:ext cx="4724400" cy="4525963"/>
          </a:xfrm>
        </p:spPr>
        <p:txBody>
          <a:bodyPr/>
          <a:lstStyle/>
          <a:p>
            <a:pPr>
              <a:lnSpc>
                <a:spcPct val="90000"/>
              </a:lnSpc>
            </a:pPr>
            <a:r>
              <a:rPr lang="en-US" sz="2800"/>
              <a:t>The sexual revolution of the 1960s brought the first one into the open. </a:t>
            </a:r>
          </a:p>
          <a:p>
            <a:pPr>
              <a:lnSpc>
                <a:spcPct val="90000"/>
              </a:lnSpc>
            </a:pPr>
            <a:r>
              <a:rPr lang="en-US" sz="2800"/>
              <a:t>The AIDS epidemic of the 1980s has made us face death, combined with sex, and talk about it even with our youngsters. </a:t>
            </a:r>
          </a:p>
          <a:p>
            <a:pPr>
              <a:lnSpc>
                <a:spcPct val="90000"/>
              </a:lnSpc>
            </a:pPr>
            <a:r>
              <a:rPr lang="en-US" sz="2800" b="1"/>
              <a:t>We will now tackle the last taboo: money.</a:t>
            </a:r>
            <a:r>
              <a:rPr lang="en-US" sz="2800"/>
              <a:t> </a:t>
            </a:r>
          </a:p>
        </p:txBody>
      </p:sp>
      <p:pic>
        <p:nvPicPr>
          <p:cNvPr id="11981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276600" cy="191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581400"/>
            <a:ext cx="3352800"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dissolve">
                                      <p:cBhvr>
                                        <p:cTn id="7" dur="500"/>
                                        <p:tgtEl>
                                          <p:spTgt spid="11981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19811">
                                            <p:txEl>
                                              <p:pRg st="0" end="0"/>
                                            </p:txEl>
                                          </p:spTgt>
                                        </p:tgtEl>
                                        <p:attrNameLst>
                                          <p:attrName>style.visibility</p:attrName>
                                        </p:attrNameLst>
                                      </p:cBhvr>
                                      <p:to>
                                        <p:strVal val="visible"/>
                                      </p:to>
                                    </p:set>
                                    <p:animEffect transition="in" filter="dissolve">
                                      <p:cBhvr>
                                        <p:cTn id="11" dur="500"/>
                                        <p:tgtEl>
                                          <p:spTgt spid="119811">
                                            <p:txEl>
                                              <p:pRg st="0" end="0"/>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19815"/>
                                        </p:tgtEl>
                                        <p:attrNameLst>
                                          <p:attrName>style.visibility</p:attrName>
                                        </p:attrNameLst>
                                      </p:cBhvr>
                                      <p:to>
                                        <p:strVal val="visible"/>
                                      </p:to>
                                    </p:set>
                                    <p:animEffect transition="in" filter="dissolve">
                                      <p:cBhvr>
                                        <p:cTn id="15" dur="500"/>
                                        <p:tgtEl>
                                          <p:spTgt spid="11981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119811">
                                            <p:txEl>
                                              <p:pRg st="1" end="1"/>
                                            </p:txEl>
                                          </p:spTgt>
                                        </p:tgtEl>
                                        <p:attrNameLst>
                                          <p:attrName>style.visibility</p:attrName>
                                        </p:attrNameLst>
                                      </p:cBhvr>
                                      <p:to>
                                        <p:strVal val="visible"/>
                                      </p:to>
                                    </p:set>
                                    <p:animEffect transition="in" filter="dissolve">
                                      <p:cBhvr>
                                        <p:cTn id="20" dur="500"/>
                                        <p:tgtEl>
                                          <p:spTgt spid="119811">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19811">
                                            <p:txEl>
                                              <p:pRg st="2" end="2"/>
                                            </p:txEl>
                                          </p:spTgt>
                                        </p:tgtEl>
                                        <p:attrNameLst>
                                          <p:attrName>style.visibility</p:attrName>
                                        </p:attrNameLst>
                                      </p:cBhvr>
                                      <p:to>
                                        <p:strVal val="visible"/>
                                      </p:to>
                                    </p:set>
                                    <p:animEffect transition="in" filter="dissolve">
                                      <p:cBhvr>
                                        <p:cTn id="25" dur="500"/>
                                        <p:tgtEl>
                                          <p:spTgt spid="119811">
                                            <p:txEl>
                                              <p:pRg st="2" end="2"/>
                                            </p:txEl>
                                          </p:spTgt>
                                        </p:tgtEl>
                                      </p:cBhvr>
                                    </p:animEffect>
                                  </p:childTnLst>
                                </p:cTn>
                              </p:par>
                            </p:childTnLst>
                          </p:cTn>
                        </p:par>
                        <p:par>
                          <p:cTn id="26" fill="hold" nodeType="afterGroup">
                            <p:stCondLst>
                              <p:cond delay="500"/>
                            </p:stCondLst>
                            <p:childTnLst>
                              <p:par>
                                <p:cTn id="27" presetID="9" presetClass="entr" presetSubtype="0" fill="hold" nodeType="afterEffect">
                                  <p:stCondLst>
                                    <p:cond delay="0"/>
                                  </p:stCondLst>
                                  <p:childTnLst>
                                    <p:set>
                                      <p:cBhvr>
                                        <p:cTn id="28" dur="1" fill="hold">
                                          <p:stCondLst>
                                            <p:cond delay="0"/>
                                          </p:stCondLst>
                                        </p:cTn>
                                        <p:tgtEl>
                                          <p:spTgt spid="119816"/>
                                        </p:tgtEl>
                                        <p:attrNameLst>
                                          <p:attrName>style.visibility</p:attrName>
                                        </p:attrNameLst>
                                      </p:cBhvr>
                                      <p:to>
                                        <p:strVal val="visible"/>
                                      </p:to>
                                    </p:set>
                                    <p:animEffect transition="in" filter="dissolve">
                                      <p:cBhvr>
                                        <p:cTn id="29" dur="500"/>
                                        <p:tgtEl>
                                          <p:spTgt spid="1198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r>
              <a:rPr lang="en-US" sz="4000" b="0">
                <a:effectLst/>
              </a:rPr>
              <a:t>Sustainability: the Money</a:t>
            </a:r>
            <a:br>
              <a:rPr lang="en-US" sz="4000" b="0">
                <a:effectLst/>
              </a:rPr>
            </a:br>
            <a:r>
              <a:rPr lang="en-US" sz="4000" b="0">
                <a:effectLst/>
              </a:rPr>
              <a:t>Connection</a:t>
            </a:r>
          </a:p>
        </p:txBody>
      </p:sp>
      <p:sp>
        <p:nvSpPr>
          <p:cNvPr id="201731" name="Rectangle 3"/>
          <p:cNvSpPr>
            <a:spLocks noGrp="1" noChangeArrowheads="1"/>
          </p:cNvSpPr>
          <p:nvPr>
            <p:ph type="body" idx="1"/>
          </p:nvPr>
        </p:nvSpPr>
        <p:spPr>
          <a:xfrm>
            <a:off x="457200" y="1600200"/>
            <a:ext cx="4191000" cy="4525963"/>
          </a:xfrm>
        </p:spPr>
        <p:txBody>
          <a:bodyPr/>
          <a:lstStyle/>
          <a:p>
            <a:r>
              <a:rPr lang="en-US" sz="2800">
                <a:effectLst/>
              </a:rPr>
              <a:t>As long as all major corporate decisions are made with a short-term horizon =&gt; longterm sustainability is going to be an illusion</a:t>
            </a:r>
          </a:p>
          <a:p>
            <a:r>
              <a:rPr lang="en-US" sz="2800">
                <a:effectLst/>
              </a:rPr>
              <a:t>“Short-termism” is programmed by the interest feature of our conventional money</a:t>
            </a:r>
          </a:p>
        </p:txBody>
      </p:sp>
      <p:pic>
        <p:nvPicPr>
          <p:cNvPr id="2017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981200"/>
            <a:ext cx="4267200" cy="283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7" name="Object 5"/>
          <p:cNvGraphicFramePr>
            <a:graphicFrameLocks noGrp="1" noChangeAspect="1"/>
          </p:cNvGraphicFramePr>
          <p:nvPr>
            <p:ph idx="4294967295"/>
          </p:nvPr>
        </p:nvGraphicFramePr>
        <p:xfrm>
          <a:off x="0" y="228600"/>
          <a:ext cx="9296400" cy="6569075"/>
        </p:xfrm>
        <a:graphic>
          <a:graphicData uri="http://schemas.openxmlformats.org/presentationml/2006/ole">
            <mc:AlternateContent xmlns:mc="http://schemas.openxmlformats.org/markup-compatibility/2006">
              <mc:Choice xmlns:v="urn:schemas-microsoft-com:vml" Requires="v">
                <p:oleObj spid="_x0000_s202804" name="Acrobat Document" r:id="rId3" imgW="8019915" imgH="5667285" progId="AcroExch.Document.7">
                  <p:embed/>
                </p:oleObj>
              </mc:Choice>
              <mc:Fallback>
                <p:oleObj name="Acrobat Document" r:id="rId3" imgW="8019915" imgH="5667285" progId="AcroExch.Document.7">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9296400" cy="6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p:cNvSpPr/>
          <p:nvPr/>
        </p:nvSpPr>
        <p:spPr bwMode="auto">
          <a:xfrm>
            <a:off x="457200" y="2667000"/>
            <a:ext cx="8382000" cy="3733800"/>
          </a:xfrm>
          <a:prstGeom prst="rect">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cs typeface="Arial" charset="0"/>
            </a:endParaRPr>
          </a:p>
        </p:txBody>
      </p:sp>
      <p:sp>
        <p:nvSpPr>
          <p:cNvPr id="6" name="TextBox 5"/>
          <p:cNvSpPr txBox="1"/>
          <p:nvPr/>
        </p:nvSpPr>
        <p:spPr>
          <a:xfrm>
            <a:off x="1295400" y="2819400"/>
            <a:ext cx="5715000" cy="2185214"/>
          </a:xfrm>
          <a:prstGeom prst="rect">
            <a:avLst/>
          </a:prstGeom>
          <a:noFill/>
        </p:spPr>
        <p:txBody>
          <a:bodyPr wrap="square" rtlCol="0">
            <a:spAutoFit/>
          </a:bodyPr>
          <a:lstStyle/>
          <a:p>
            <a:pPr marL="285750" indent="-285750">
              <a:buFont typeface="Arial" pitchFamily="34" charset="0"/>
              <a:buChar char="•"/>
            </a:pPr>
            <a:r>
              <a:rPr lang="en-US" sz="2000" b="1" dirty="0">
                <a:solidFill>
                  <a:srgbClr val="C00000"/>
                </a:solidFill>
              </a:rPr>
              <a:t>If we invest today in planting trees, </a:t>
            </a:r>
          </a:p>
          <a:p>
            <a:pPr marL="742950" lvl="1" indent="-285750">
              <a:buFont typeface="Arial" pitchFamily="34" charset="0"/>
              <a:buChar char="•"/>
            </a:pPr>
            <a:r>
              <a:rPr lang="en-US" sz="2000" b="1" dirty="0">
                <a:solidFill>
                  <a:srgbClr val="C00000"/>
                </a:solidFill>
              </a:rPr>
              <a:t>In ten years, we may be able to harvest $100 worth of trees.</a:t>
            </a:r>
          </a:p>
          <a:p>
            <a:pPr marL="742950" lvl="1" indent="-285750">
              <a:buFont typeface="Arial" pitchFamily="34" charset="0"/>
              <a:buChar char="•"/>
            </a:pPr>
            <a:r>
              <a:rPr lang="en-US" sz="2000" b="1" dirty="0">
                <a:solidFill>
                  <a:srgbClr val="C00000"/>
                </a:solidFill>
              </a:rPr>
              <a:t>But in 100 years, we could have a tree worth $1000</a:t>
            </a:r>
          </a:p>
          <a:p>
            <a:pPr marL="285750" indent="-285750">
              <a:buFont typeface="Arial" pitchFamily="34" charset="0"/>
              <a:buChar char="•"/>
            </a:pPr>
            <a:r>
              <a:rPr lang="en-US" b="1" dirty="0">
                <a:solidFill>
                  <a:srgbClr val="C00000"/>
                </a:solidFill>
              </a:rPr>
              <a:t>Should we invest short term for the $100 trees? </a:t>
            </a:r>
          </a:p>
          <a:p>
            <a:r>
              <a:rPr lang="en-US" b="1" dirty="0">
                <a:solidFill>
                  <a:srgbClr val="C00000"/>
                </a:solidFill>
              </a:rPr>
              <a:t>     Or long term for the $1000 tree?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150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childTnLst>
                                </p:cTn>
                              </p:par>
                            </p:childTnLst>
                          </p:cTn>
                        </p:par>
                        <p:par>
                          <p:cTn id="15" fill="hold">
                            <p:stCondLst>
                              <p:cond delay="3000"/>
                            </p:stCondLst>
                            <p:childTnLst>
                              <p:par>
                                <p:cTn id="16" presetID="10" presetClass="entr" presetSubtype="0" fill="hold" nodeType="afterEffect">
                                  <p:stCondLst>
                                    <p:cond delay="200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par>
                          <p:cTn id="19" fill="hold">
                            <p:stCondLst>
                              <p:cond delay="5500"/>
                            </p:stCondLst>
                            <p:childTnLst>
                              <p:par>
                                <p:cTn id="20" presetID="10" presetClass="entr" presetSubtype="0" fill="hold" nodeType="afterEffect">
                                  <p:stCondLst>
                                    <p:cond delay="200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par>
                          <p:cTn id="23" fill="hold">
                            <p:stCondLst>
                              <p:cond delay="8000"/>
                            </p:stCondLst>
                            <p:childTnLst>
                              <p:par>
                                <p:cTn id="24" presetID="10" presetClass="entr" presetSubtype="0" fill="hold" nodeType="afterEffect">
                                  <p:stCondLst>
                                    <p:cond delay="200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fade">
                                      <p:cBhvr>
                                        <p:cTn id="2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7" name="Object 5"/>
          <p:cNvGraphicFramePr>
            <a:graphicFrameLocks noGrp="1" noChangeAspect="1"/>
          </p:cNvGraphicFramePr>
          <p:nvPr>
            <p:ph idx="4294967295"/>
          </p:nvPr>
        </p:nvGraphicFramePr>
        <p:xfrm>
          <a:off x="0" y="228600"/>
          <a:ext cx="9296400" cy="6569075"/>
        </p:xfrm>
        <a:graphic>
          <a:graphicData uri="http://schemas.openxmlformats.org/presentationml/2006/ole">
            <mc:AlternateContent xmlns:mc="http://schemas.openxmlformats.org/markup-compatibility/2006">
              <mc:Choice xmlns:v="urn:schemas-microsoft-com:vml" Requires="v">
                <p:oleObj spid="_x0000_s319532" name="Acrobat Document" r:id="rId4" imgW="8019915" imgH="5667285" progId="AcroExch.Document.7">
                  <p:embed/>
                </p:oleObj>
              </mc:Choice>
              <mc:Fallback>
                <p:oleObj name="Acrobat Document" r:id="rId4" imgW="8019915" imgH="5667285"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9296400" cy="6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1295400" y="4769584"/>
            <a:ext cx="5715000" cy="1631216"/>
          </a:xfrm>
          <a:prstGeom prst="rect">
            <a:avLst/>
          </a:prstGeom>
          <a:noFill/>
        </p:spPr>
        <p:txBody>
          <a:bodyPr wrap="square" rtlCol="0">
            <a:spAutoFit/>
          </a:bodyPr>
          <a:lstStyle/>
          <a:p>
            <a:pPr marL="285750" indent="-285750">
              <a:buFont typeface="Arial" pitchFamily="34" charset="0"/>
              <a:buChar char="•"/>
            </a:pPr>
            <a:r>
              <a:rPr lang="en-US" sz="2000" b="1" dirty="0">
                <a:solidFill>
                  <a:srgbClr val="C00000"/>
                </a:solidFill>
              </a:rPr>
              <a:t>If we invest today in planting trees, </a:t>
            </a:r>
          </a:p>
          <a:p>
            <a:pPr marL="742950" lvl="1" indent="-285750">
              <a:buFont typeface="Arial" pitchFamily="34" charset="0"/>
              <a:buChar char="•"/>
            </a:pPr>
            <a:r>
              <a:rPr lang="en-US" sz="2000" b="1" dirty="0">
                <a:solidFill>
                  <a:srgbClr val="C00000"/>
                </a:solidFill>
              </a:rPr>
              <a:t>In ten years, we may be able to harvest $100 worth of trees.</a:t>
            </a:r>
          </a:p>
          <a:p>
            <a:pPr marL="742950" lvl="1" indent="-285750">
              <a:buFont typeface="Arial" pitchFamily="34" charset="0"/>
              <a:buChar char="•"/>
            </a:pPr>
            <a:r>
              <a:rPr lang="en-US" sz="2000" b="1" dirty="0">
                <a:solidFill>
                  <a:srgbClr val="C00000"/>
                </a:solidFill>
              </a:rPr>
              <a:t>But in 100 years, we could have a tree worth $1000</a:t>
            </a:r>
            <a:endParaRPr lang="en-US" b="1" dirty="0">
              <a:solidFill>
                <a:srgbClr val="C00000"/>
              </a:solidFill>
            </a:endParaRPr>
          </a:p>
        </p:txBody>
      </p:sp>
      <p:sp>
        <p:nvSpPr>
          <p:cNvPr id="9" name="Rectangle 8"/>
          <p:cNvSpPr/>
          <p:nvPr/>
        </p:nvSpPr>
        <p:spPr bwMode="auto">
          <a:xfrm>
            <a:off x="533400" y="4038600"/>
            <a:ext cx="8458200" cy="2514600"/>
          </a:xfrm>
          <a:prstGeom prst="rect">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C00000"/>
              </a:solidFill>
              <a:effectLst/>
              <a:latin typeface="Garamond" pitchFamily="18" charset="0"/>
              <a:cs typeface="Arial" charset="0"/>
            </a:endParaRPr>
          </a:p>
        </p:txBody>
      </p:sp>
      <p:sp>
        <p:nvSpPr>
          <p:cNvPr id="7" name="TextBox 6"/>
          <p:cNvSpPr txBox="1"/>
          <p:nvPr/>
        </p:nvSpPr>
        <p:spPr>
          <a:xfrm>
            <a:off x="533400" y="4191000"/>
            <a:ext cx="8610600" cy="2677656"/>
          </a:xfrm>
          <a:prstGeom prst="rect">
            <a:avLst/>
          </a:prstGeom>
          <a:noFill/>
        </p:spPr>
        <p:txBody>
          <a:bodyPr wrap="square" rtlCol="0">
            <a:spAutoFit/>
          </a:bodyPr>
          <a:lstStyle/>
          <a:p>
            <a:pPr marL="285750" indent="-285750">
              <a:buFont typeface="Arial" pitchFamily="34" charset="0"/>
              <a:buChar char="•"/>
            </a:pPr>
            <a:r>
              <a:rPr lang="en-US" sz="2400" b="1" dirty="0">
                <a:solidFill>
                  <a:srgbClr val="C00000"/>
                </a:solidFill>
              </a:rPr>
              <a:t>Interest extracts payment from the economy.</a:t>
            </a:r>
          </a:p>
          <a:p>
            <a:pPr marL="285750" indent="-285750">
              <a:buFont typeface="Arial" pitchFamily="34" charset="0"/>
              <a:buChar char="•"/>
            </a:pPr>
            <a:r>
              <a:rPr lang="en-US" sz="2400" b="1" dirty="0">
                <a:solidFill>
                  <a:srgbClr val="C00000"/>
                </a:solidFill>
              </a:rPr>
              <a:t>Interest charged on our money means that the community ends up with less value</a:t>
            </a:r>
          </a:p>
          <a:p>
            <a:pPr marL="742950" lvl="1" indent="-285750">
              <a:buFont typeface="Arial" pitchFamily="34" charset="0"/>
              <a:buChar char="•"/>
            </a:pPr>
            <a:r>
              <a:rPr lang="en-US" sz="2400" b="1" dirty="0">
                <a:solidFill>
                  <a:srgbClr val="C00000"/>
                </a:solidFill>
              </a:rPr>
              <a:t>Paying for interest at 5% per year, the value of our small trees is reduced down to $61.39 in 10 years</a:t>
            </a:r>
          </a:p>
          <a:p>
            <a:pPr marL="742950" lvl="1" indent="-285750">
              <a:buFont typeface="Arial" pitchFamily="34" charset="0"/>
              <a:buChar char="•"/>
            </a:pPr>
            <a:r>
              <a:rPr lang="en-US" sz="2400" b="1" dirty="0">
                <a:solidFill>
                  <a:srgbClr val="C00000"/>
                </a:solidFill>
              </a:rPr>
              <a:t>And over 100 years, interest charges eats up all but $7.60 from our valuable big tree!!</a:t>
            </a:r>
            <a:endParaRPr lang="en-US" sz="2000" b="1" dirty="0">
              <a:solidFill>
                <a:srgbClr val="C00000"/>
              </a:solidFill>
            </a:endParaRPr>
          </a:p>
        </p:txBody>
      </p:sp>
    </p:spTree>
    <p:extLst>
      <p:ext uri="{BB962C8B-B14F-4D97-AF65-F5344CB8AC3E}">
        <p14:creationId xmlns:p14="http://schemas.microsoft.com/office/powerpoint/2010/main" val="161211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childTnLst>
                          </p:cTn>
                        </p:par>
                        <p:par>
                          <p:cTn id="11" fill="hold">
                            <p:stCondLst>
                              <p:cond delay="1000"/>
                            </p:stCondLst>
                            <p:childTnLst>
                              <p:par>
                                <p:cTn id="12" presetID="10" presetClass="entr" presetSubtype="0" fill="hold" nodeType="afterEffect">
                                  <p:stCondLst>
                                    <p:cond delay="200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500"/>
                                        <p:tgtEl>
                                          <p:spTgt spid="7">
                                            <p:txEl>
                                              <p:pRg st="1" end="1"/>
                                            </p:txEl>
                                          </p:spTgt>
                                        </p:tgtEl>
                                      </p:cBhvr>
                                    </p:animEffect>
                                  </p:childTnLst>
                                </p:cTn>
                              </p:par>
                            </p:childTnLst>
                          </p:cTn>
                        </p:par>
                        <p:par>
                          <p:cTn id="15" fill="hold">
                            <p:stCondLst>
                              <p:cond delay="3500"/>
                            </p:stCondLst>
                            <p:childTnLst>
                              <p:par>
                                <p:cTn id="16" presetID="10" presetClass="entr" presetSubtype="0" fill="hold" nodeType="afterEffect">
                                  <p:stCondLst>
                                    <p:cond delay="200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500"/>
                                        <p:tgtEl>
                                          <p:spTgt spid="7">
                                            <p:txEl>
                                              <p:pRg st="2" end="2"/>
                                            </p:txEl>
                                          </p:spTgt>
                                        </p:tgtEl>
                                      </p:cBhvr>
                                    </p:animEffect>
                                  </p:childTnLst>
                                </p:cTn>
                              </p:par>
                            </p:childTnLst>
                          </p:cTn>
                        </p:par>
                        <p:par>
                          <p:cTn id="19" fill="hold">
                            <p:stCondLst>
                              <p:cond delay="6000"/>
                            </p:stCondLst>
                            <p:childTnLst>
                              <p:par>
                                <p:cTn id="20" presetID="10" presetClass="entr" presetSubtype="0" fill="hold" nodeType="afterEffect">
                                  <p:stCondLst>
                                    <p:cond delay="200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7" name="Object 5"/>
          <p:cNvGraphicFramePr>
            <a:graphicFrameLocks noGrp="1" noChangeAspect="1"/>
          </p:cNvGraphicFramePr>
          <p:nvPr>
            <p:ph idx="4294967295"/>
          </p:nvPr>
        </p:nvGraphicFramePr>
        <p:xfrm>
          <a:off x="0" y="228600"/>
          <a:ext cx="9296400" cy="6569075"/>
        </p:xfrm>
        <a:graphic>
          <a:graphicData uri="http://schemas.openxmlformats.org/presentationml/2006/ole">
            <mc:AlternateContent xmlns:mc="http://schemas.openxmlformats.org/markup-compatibility/2006">
              <mc:Choice xmlns:v="urn:schemas-microsoft-com:vml" Requires="v">
                <p:oleObj spid="_x0000_s320555" name="Acrobat Document" r:id="rId4" imgW="8019915" imgH="5667285" progId="AcroExch.Document.7">
                  <p:embed/>
                </p:oleObj>
              </mc:Choice>
              <mc:Fallback>
                <p:oleObj name="Acrobat Document" r:id="rId4" imgW="8019915" imgH="5667285"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9296400" cy="6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1295400" y="4769584"/>
            <a:ext cx="5715000" cy="1631216"/>
          </a:xfrm>
          <a:prstGeom prst="rect">
            <a:avLst/>
          </a:prstGeom>
          <a:noFill/>
        </p:spPr>
        <p:txBody>
          <a:bodyPr wrap="square" rtlCol="0">
            <a:spAutoFit/>
          </a:bodyPr>
          <a:lstStyle/>
          <a:p>
            <a:pPr marL="285750" indent="-285750">
              <a:buFont typeface="Arial" pitchFamily="34" charset="0"/>
              <a:buChar char="•"/>
            </a:pPr>
            <a:r>
              <a:rPr lang="en-US" sz="2000" b="1" dirty="0">
                <a:solidFill>
                  <a:srgbClr val="C00000"/>
                </a:solidFill>
              </a:rPr>
              <a:t>If we invest today in planting trees, </a:t>
            </a:r>
          </a:p>
          <a:p>
            <a:pPr marL="742950" lvl="1" indent="-285750">
              <a:buFont typeface="Arial" pitchFamily="34" charset="0"/>
              <a:buChar char="•"/>
            </a:pPr>
            <a:r>
              <a:rPr lang="en-US" sz="2000" b="1" dirty="0">
                <a:solidFill>
                  <a:srgbClr val="C00000"/>
                </a:solidFill>
              </a:rPr>
              <a:t>In ten years, we may be able to harvest $100 worth of trees.</a:t>
            </a:r>
          </a:p>
          <a:p>
            <a:pPr marL="742950" lvl="1" indent="-285750">
              <a:buFont typeface="Arial" pitchFamily="34" charset="0"/>
              <a:buChar char="•"/>
            </a:pPr>
            <a:r>
              <a:rPr lang="en-US" sz="2000" b="1" dirty="0">
                <a:solidFill>
                  <a:srgbClr val="C00000"/>
                </a:solidFill>
              </a:rPr>
              <a:t>But in 100 years, we could have a tree worth $1000</a:t>
            </a:r>
            <a:endParaRPr lang="en-US" b="1" dirty="0">
              <a:solidFill>
                <a:srgbClr val="C00000"/>
              </a:solidFill>
            </a:endParaRPr>
          </a:p>
        </p:txBody>
      </p:sp>
      <p:sp>
        <p:nvSpPr>
          <p:cNvPr id="9" name="Rectangle 8"/>
          <p:cNvSpPr/>
          <p:nvPr/>
        </p:nvSpPr>
        <p:spPr bwMode="auto">
          <a:xfrm>
            <a:off x="533400" y="4038600"/>
            <a:ext cx="8458200" cy="2514600"/>
          </a:xfrm>
          <a:prstGeom prst="rect">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C00000"/>
              </a:solidFill>
              <a:effectLst/>
              <a:latin typeface="Garamond" pitchFamily="18" charset="0"/>
              <a:cs typeface="Arial" charset="0"/>
            </a:endParaRPr>
          </a:p>
        </p:txBody>
      </p:sp>
      <p:sp>
        <p:nvSpPr>
          <p:cNvPr id="7" name="TextBox 6"/>
          <p:cNvSpPr txBox="1"/>
          <p:nvPr/>
        </p:nvSpPr>
        <p:spPr>
          <a:xfrm>
            <a:off x="685800" y="4049486"/>
            <a:ext cx="8229600" cy="2677656"/>
          </a:xfrm>
          <a:prstGeom prst="rect">
            <a:avLst/>
          </a:prstGeom>
          <a:noFill/>
        </p:spPr>
        <p:txBody>
          <a:bodyPr wrap="square" rtlCol="0">
            <a:spAutoFit/>
          </a:bodyPr>
          <a:lstStyle/>
          <a:p>
            <a:pPr marL="285750" indent="-285750">
              <a:buFont typeface="Arial" pitchFamily="34" charset="0"/>
              <a:buChar char="•"/>
            </a:pPr>
            <a:r>
              <a:rPr lang="en-US" sz="2400" b="1" dirty="0">
                <a:solidFill>
                  <a:srgbClr val="C00000"/>
                </a:solidFill>
              </a:rPr>
              <a:t>But Demurrage is reverse interest, a charge on storing or using money. </a:t>
            </a:r>
          </a:p>
          <a:p>
            <a:pPr marL="285750" indent="-285750">
              <a:buFont typeface="Arial" pitchFamily="34" charset="0"/>
              <a:buChar char="•"/>
            </a:pPr>
            <a:r>
              <a:rPr lang="en-US" sz="2400" b="1" dirty="0">
                <a:solidFill>
                  <a:srgbClr val="C00000"/>
                </a:solidFill>
              </a:rPr>
              <a:t>Demurrage </a:t>
            </a:r>
            <a:r>
              <a:rPr lang="en-US" sz="2400" b="1" dirty="0">
                <a:solidFill>
                  <a:srgbClr val="FF0000"/>
                </a:solidFill>
              </a:rPr>
              <a:t>decreases</a:t>
            </a:r>
            <a:r>
              <a:rPr lang="en-US" sz="2400" b="1" dirty="0">
                <a:solidFill>
                  <a:srgbClr val="C00000"/>
                </a:solidFill>
              </a:rPr>
              <a:t> the value of money</a:t>
            </a:r>
          </a:p>
          <a:p>
            <a:pPr marL="742950" lvl="1" indent="-285750">
              <a:buFont typeface="Arial" pitchFamily="34" charset="0"/>
              <a:buChar char="•"/>
            </a:pPr>
            <a:r>
              <a:rPr lang="en-US" sz="2400" b="1" dirty="0">
                <a:solidFill>
                  <a:srgbClr val="C00000"/>
                </a:solidFill>
              </a:rPr>
              <a:t>But it </a:t>
            </a:r>
            <a:r>
              <a:rPr lang="en-US" sz="2400" b="1" dirty="0">
                <a:solidFill>
                  <a:srgbClr val="FF0000"/>
                </a:solidFill>
              </a:rPr>
              <a:t>increases</a:t>
            </a:r>
            <a:r>
              <a:rPr lang="en-US" sz="2400" b="1" dirty="0">
                <a:solidFill>
                  <a:srgbClr val="C00000"/>
                </a:solidFill>
              </a:rPr>
              <a:t> the value of material property, durable goods and productive systems.</a:t>
            </a:r>
          </a:p>
          <a:p>
            <a:pPr marL="285750" indent="-285750">
              <a:buFont typeface="Arial" pitchFamily="34" charset="0"/>
              <a:buChar char="•"/>
            </a:pPr>
            <a:r>
              <a:rPr lang="en-US" sz="2400" b="1" dirty="0">
                <a:solidFill>
                  <a:srgbClr val="C00000"/>
                </a:solidFill>
              </a:rPr>
              <a:t>Demurrage reduces discount rates, and thus increases the present value of a long-term investment.</a:t>
            </a:r>
          </a:p>
        </p:txBody>
      </p:sp>
    </p:spTree>
    <p:extLst>
      <p:ext uri="{BB962C8B-B14F-4D97-AF65-F5344CB8AC3E}">
        <p14:creationId xmlns:p14="http://schemas.microsoft.com/office/powerpoint/2010/main" val="276876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nodeType="withEffect">
                                  <p:stCondLst>
                                    <p:cond delay="500"/>
                                  </p:stCondLst>
                                  <p:childTnLst>
                                    <p:set>
                                      <p:cBhvr>
                                        <p:cTn id="8" dur="1" fill="hold">
                                          <p:stCondLst>
                                            <p:cond delay="0"/>
                                          </p:stCondLst>
                                        </p:cTn>
                                        <p:tgtEl>
                                          <p:spTgt spid="7">
                                            <p:txEl>
                                              <p:pRg st="0" end="0"/>
                                            </p:txEl>
                                          </p:spTgt>
                                        </p:tgtEl>
                                        <p:attrNameLst>
                                          <p:attrName>style.visibility</p:attrName>
                                        </p:attrNameLst>
                                      </p:cBhvr>
                                      <p:to>
                                        <p:strVal val="visible"/>
                                      </p:to>
                                    </p:set>
                                    <p:animEffect transition="in" filter="fade">
                                      <p:cBhvr>
                                        <p:cTn id="9" dur="5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200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500"/>
                                        <p:tgtEl>
                                          <p:spTgt spid="7">
                                            <p:txEl>
                                              <p:pRg st="1" end="1"/>
                                            </p:txEl>
                                          </p:spTgt>
                                        </p:tgtEl>
                                      </p:cBhvr>
                                    </p:animEffect>
                                  </p:childTnLst>
                                </p:cTn>
                              </p:par>
                            </p:childTnLst>
                          </p:cTn>
                        </p:par>
                        <p:par>
                          <p:cTn id="14" fill="hold">
                            <p:stCondLst>
                              <p:cond delay="3500"/>
                            </p:stCondLst>
                            <p:childTnLst>
                              <p:par>
                                <p:cTn id="15" presetID="10" presetClass="entr" presetSubtype="0" fill="hold" nodeType="afterEffect">
                                  <p:stCondLst>
                                    <p:cond delay="200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par>
                          <p:cTn id="18" fill="hold">
                            <p:stCondLst>
                              <p:cond delay="6000"/>
                            </p:stCondLst>
                            <p:childTnLst>
                              <p:par>
                                <p:cTn id="19" presetID="10" presetClass="entr" presetSubtype="0" fill="hold" nodeType="afterEffect">
                                  <p:stCondLst>
                                    <p:cond delay="200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7" name="Object 5"/>
          <p:cNvGraphicFramePr>
            <a:graphicFrameLocks noGrp="1" noChangeAspect="1"/>
          </p:cNvGraphicFramePr>
          <p:nvPr>
            <p:ph idx="4294967295"/>
            <p:extLst>
              <p:ext uri="{D42A27DB-BD31-4B8C-83A1-F6EECF244321}">
                <p14:modId xmlns:p14="http://schemas.microsoft.com/office/powerpoint/2010/main" val="1480526151"/>
              </p:ext>
            </p:extLst>
          </p:nvPr>
        </p:nvGraphicFramePr>
        <p:xfrm>
          <a:off x="0" y="228600"/>
          <a:ext cx="9296400" cy="6569075"/>
        </p:xfrm>
        <a:graphic>
          <a:graphicData uri="http://schemas.openxmlformats.org/presentationml/2006/ole">
            <mc:AlternateContent xmlns:mc="http://schemas.openxmlformats.org/markup-compatibility/2006">
              <mc:Choice xmlns:v="urn:schemas-microsoft-com:vml" Requires="v">
                <p:oleObj spid="_x0000_s321576" name="Acrobat Document" r:id="rId3" imgW="8019915" imgH="5667285" progId="AcroExch.Document.7">
                  <p:embed/>
                </p:oleObj>
              </mc:Choice>
              <mc:Fallback>
                <p:oleObj name="Acrobat Document" r:id="rId3" imgW="8019915" imgH="5667285"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9296400" cy="6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bwMode="auto">
          <a:xfrm>
            <a:off x="533400" y="5181600"/>
            <a:ext cx="8458200" cy="1371600"/>
          </a:xfrm>
          <a:prstGeom prst="rect">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C00000"/>
              </a:solidFill>
              <a:effectLst/>
              <a:latin typeface="Garamond" pitchFamily="18" charset="0"/>
              <a:cs typeface="Arial" charset="0"/>
            </a:endParaRPr>
          </a:p>
        </p:txBody>
      </p:sp>
      <p:sp>
        <p:nvSpPr>
          <p:cNvPr id="10" name="TextBox 9"/>
          <p:cNvSpPr txBox="1"/>
          <p:nvPr/>
        </p:nvSpPr>
        <p:spPr>
          <a:xfrm>
            <a:off x="685800" y="5445519"/>
            <a:ext cx="6857999" cy="1200329"/>
          </a:xfrm>
          <a:prstGeom prst="rect">
            <a:avLst/>
          </a:prstGeom>
          <a:noFill/>
        </p:spPr>
        <p:txBody>
          <a:bodyPr wrap="square" rtlCol="0">
            <a:spAutoFit/>
          </a:bodyPr>
          <a:lstStyle/>
          <a:p>
            <a:pPr marL="285750" indent="-285750">
              <a:buFont typeface="Arial" pitchFamily="34" charset="0"/>
              <a:buChar char="•"/>
            </a:pPr>
            <a:r>
              <a:rPr lang="en-US" sz="2400" b="1" dirty="0">
                <a:solidFill>
                  <a:srgbClr val="C00000"/>
                </a:solidFill>
              </a:rPr>
              <a:t>A system with demurrage at 5% per year devalues the currency but concentrates value in durable goods, and productive machinery and systems.</a:t>
            </a:r>
            <a:endParaRPr lang="en-US" sz="2000" b="1" dirty="0">
              <a:solidFill>
                <a:srgbClr val="C00000"/>
              </a:solidFill>
            </a:endParaRPr>
          </a:p>
        </p:txBody>
      </p:sp>
    </p:spTree>
    <p:extLst>
      <p:ext uri="{BB962C8B-B14F-4D97-AF65-F5344CB8AC3E}">
        <p14:creationId xmlns:p14="http://schemas.microsoft.com/office/powerpoint/2010/main" val="312902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757" name="Object 5"/>
          <p:cNvGraphicFramePr>
            <a:graphicFrameLocks noGrp="1" noChangeAspect="1"/>
          </p:cNvGraphicFramePr>
          <p:nvPr>
            <p:ph idx="4294967295"/>
            <p:extLst>
              <p:ext uri="{D42A27DB-BD31-4B8C-83A1-F6EECF244321}">
                <p14:modId xmlns:p14="http://schemas.microsoft.com/office/powerpoint/2010/main" val="4046916741"/>
              </p:ext>
            </p:extLst>
          </p:nvPr>
        </p:nvGraphicFramePr>
        <p:xfrm>
          <a:off x="0" y="228600"/>
          <a:ext cx="9296400" cy="6569075"/>
        </p:xfrm>
        <a:graphic>
          <a:graphicData uri="http://schemas.openxmlformats.org/presentationml/2006/ole">
            <mc:AlternateContent xmlns:mc="http://schemas.openxmlformats.org/markup-compatibility/2006">
              <mc:Choice xmlns:v="urn:schemas-microsoft-com:vml" Requires="v">
                <p:oleObj spid="_x0000_s322598" name="Acrobat Document" r:id="rId3" imgW="8019915" imgH="5667285" progId="AcroExch.Document.7">
                  <p:embed/>
                </p:oleObj>
              </mc:Choice>
              <mc:Fallback>
                <p:oleObj name="Acrobat Document" r:id="rId3" imgW="8019915" imgH="5667285"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9296400" cy="6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bwMode="auto">
          <a:xfrm>
            <a:off x="533400" y="5181600"/>
            <a:ext cx="8458200" cy="1371600"/>
          </a:xfrm>
          <a:prstGeom prst="rect">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C00000"/>
              </a:solidFill>
              <a:effectLst/>
              <a:latin typeface="Garamond" pitchFamily="18" charset="0"/>
              <a:cs typeface="Arial" charset="0"/>
            </a:endParaRPr>
          </a:p>
        </p:txBody>
      </p:sp>
      <p:sp>
        <p:nvSpPr>
          <p:cNvPr id="5" name="TextBox 4"/>
          <p:cNvSpPr txBox="1"/>
          <p:nvPr/>
        </p:nvSpPr>
        <p:spPr>
          <a:xfrm>
            <a:off x="685800" y="5445519"/>
            <a:ext cx="6857999" cy="1200329"/>
          </a:xfrm>
          <a:prstGeom prst="rect">
            <a:avLst/>
          </a:prstGeom>
          <a:noFill/>
        </p:spPr>
        <p:txBody>
          <a:bodyPr wrap="square" rtlCol="0">
            <a:spAutoFit/>
          </a:bodyPr>
          <a:lstStyle/>
          <a:p>
            <a:pPr marL="285750" indent="-285750">
              <a:buFont typeface="Arial" pitchFamily="34" charset="0"/>
              <a:buChar char="•"/>
            </a:pPr>
            <a:r>
              <a:rPr lang="en-US" sz="2400" b="1" dirty="0">
                <a:solidFill>
                  <a:srgbClr val="C00000"/>
                </a:solidFill>
              </a:rPr>
              <a:t>A system with demurrage at 5% per year devalues the currency but concentrates value in goods such as ancient trees and buildings.</a:t>
            </a:r>
            <a:endParaRPr lang="en-US" sz="2000" b="1" dirty="0">
              <a:solidFill>
                <a:srgbClr val="C00000"/>
              </a:solidFill>
            </a:endParaRPr>
          </a:p>
        </p:txBody>
      </p:sp>
    </p:spTree>
    <p:extLst>
      <p:ext uri="{BB962C8B-B14F-4D97-AF65-F5344CB8AC3E}">
        <p14:creationId xmlns:p14="http://schemas.microsoft.com/office/powerpoint/2010/main" val="9257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6" name="Picture 4"/>
          <p:cNvPicPr>
            <a:picLocks noChangeAspect="1" noChangeArrowheads="1"/>
          </p:cNvPicPr>
          <p:nvPr/>
        </p:nvPicPr>
        <p:blipFill>
          <a:blip r:embed="rId2">
            <a:extLst>
              <a:ext uri="{28A0092B-C50C-407E-A947-70E740481C1C}">
                <a14:useLocalDpi xmlns:a14="http://schemas.microsoft.com/office/drawing/2010/main" val="0"/>
              </a:ext>
            </a:extLst>
          </a:blip>
          <a:srcRect t="7317" r="1315"/>
          <a:stretch>
            <a:fillRect/>
          </a:stretch>
        </p:blipFill>
        <p:spPr bwMode="auto">
          <a:xfrm>
            <a:off x="4572000" y="20574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52" name="Oval 40"/>
          <p:cNvSpPr>
            <a:spLocks noChangeArrowheads="1"/>
          </p:cNvSpPr>
          <p:nvPr/>
        </p:nvSpPr>
        <p:spPr bwMode="auto">
          <a:xfrm>
            <a:off x="6629400" y="4724400"/>
            <a:ext cx="2209800" cy="914400"/>
          </a:xfrm>
          <a:prstGeom prst="ellipse">
            <a:avLst/>
          </a:prstGeom>
          <a:solidFill>
            <a:schemeClr val="tx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218136" name="Oval 24"/>
          <p:cNvSpPr>
            <a:spLocks noChangeArrowheads="1"/>
          </p:cNvSpPr>
          <p:nvPr/>
        </p:nvSpPr>
        <p:spPr bwMode="auto">
          <a:xfrm>
            <a:off x="6019800" y="2209800"/>
            <a:ext cx="2895600" cy="2743200"/>
          </a:xfrm>
          <a:prstGeom prst="ellipse">
            <a:avLst/>
          </a:prstGeom>
          <a:noFill/>
          <a:ln w="381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218114" name="Rectangle 2"/>
          <p:cNvSpPr>
            <a:spLocks noGrp="1" noRot="1" noChangeArrowheads="1"/>
          </p:cNvSpPr>
          <p:nvPr>
            <p:ph type="title"/>
          </p:nvPr>
        </p:nvSpPr>
        <p:spPr>
          <a:xfrm>
            <a:off x="457200" y="0"/>
            <a:ext cx="8229600" cy="1143000"/>
          </a:xfrm>
        </p:spPr>
        <p:txBody>
          <a:bodyPr/>
          <a:lstStyle/>
          <a:p>
            <a:r>
              <a:rPr lang="en-US" sz="3200"/>
              <a:t>The Integral Economy with its Yin-Yang Economies and its Complementary Currencies</a:t>
            </a:r>
          </a:p>
        </p:txBody>
      </p:sp>
      <p:pic>
        <p:nvPicPr>
          <p:cNvPr id="21811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71775" y="20574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8120" name="Text Box 8"/>
          <p:cNvSpPr txBox="1">
            <a:spLocks noChangeArrowheads="1"/>
          </p:cNvSpPr>
          <p:nvPr/>
        </p:nvSpPr>
        <p:spPr bwMode="auto">
          <a:xfrm>
            <a:off x="6400800" y="2895600"/>
            <a:ext cx="2209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t>Yin Economy</a:t>
            </a:r>
            <a:r>
              <a:rPr lang="en-US" sz="2400" b="1"/>
              <a:t> (Social Capital)</a:t>
            </a:r>
          </a:p>
        </p:txBody>
      </p:sp>
      <p:sp>
        <p:nvSpPr>
          <p:cNvPr id="218121" name="Text Box 9"/>
          <p:cNvSpPr txBox="1">
            <a:spLocks noChangeArrowheads="1"/>
          </p:cNvSpPr>
          <p:nvPr/>
        </p:nvSpPr>
        <p:spPr bwMode="auto">
          <a:xfrm>
            <a:off x="4724400" y="5791200"/>
            <a:ext cx="2667000" cy="531813"/>
          </a:xfrm>
          <a:prstGeom prst="rect">
            <a:avLst/>
          </a:prstGeom>
          <a:solidFill>
            <a:schemeClr val="accent1"/>
          </a:solidFill>
          <a:ln w="12700">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solidFill>
                  <a:schemeClr val="bg2"/>
                </a:solidFill>
              </a:rPr>
              <a:t>Natural Capital</a:t>
            </a:r>
            <a:endParaRPr lang="en-US" sz="2400" b="1">
              <a:solidFill>
                <a:schemeClr val="bg2"/>
              </a:solidFill>
            </a:endParaRPr>
          </a:p>
        </p:txBody>
      </p:sp>
      <p:sp>
        <p:nvSpPr>
          <p:cNvPr id="218124" name="Text Box 12"/>
          <p:cNvSpPr txBox="1">
            <a:spLocks noChangeArrowheads="1"/>
          </p:cNvSpPr>
          <p:nvPr/>
        </p:nvSpPr>
        <p:spPr bwMode="auto">
          <a:xfrm>
            <a:off x="6781800" y="1219200"/>
            <a:ext cx="2209800" cy="1323975"/>
          </a:xfrm>
          <a:prstGeom prst="rect">
            <a:avLst/>
          </a:prstGeom>
          <a:solidFill>
            <a:schemeClr val="accent1"/>
          </a:solidFill>
          <a:ln w="127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a:solidFill>
                  <a:schemeClr val="bg2"/>
                </a:solidFill>
                <a:latin typeface="Franklin Gothic Heavy" pitchFamily="34" charset="0"/>
              </a:rPr>
              <a:t>Complementary Currencies: Cooperative, Sufficient</a:t>
            </a:r>
          </a:p>
        </p:txBody>
      </p:sp>
      <p:sp>
        <p:nvSpPr>
          <p:cNvPr id="218130" name="Text Box 18"/>
          <p:cNvSpPr txBox="1">
            <a:spLocks noChangeArrowheads="1"/>
          </p:cNvSpPr>
          <p:nvPr/>
        </p:nvSpPr>
        <p:spPr bwMode="auto">
          <a:xfrm>
            <a:off x="6629400" y="4800600"/>
            <a:ext cx="2286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a:solidFill>
                  <a:schemeClr val="accent2"/>
                </a:solidFill>
                <a:latin typeface="Franklin Gothic Heavy" pitchFamily="34" charset="0"/>
              </a:rPr>
              <a:t>Community Transactions</a:t>
            </a:r>
          </a:p>
        </p:txBody>
      </p:sp>
      <p:sp>
        <p:nvSpPr>
          <p:cNvPr id="218148" name="Oval 36"/>
          <p:cNvSpPr>
            <a:spLocks noChangeArrowheads="1"/>
          </p:cNvSpPr>
          <p:nvPr/>
        </p:nvSpPr>
        <p:spPr bwMode="auto">
          <a:xfrm>
            <a:off x="228600" y="2286000"/>
            <a:ext cx="2895600" cy="2743200"/>
          </a:xfrm>
          <a:prstGeom prst="ellipse">
            <a:avLst/>
          </a:prstGeom>
          <a:noFill/>
          <a:ln w="381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218147" name="Text Box 35"/>
          <p:cNvSpPr txBox="1">
            <a:spLocks noChangeArrowheads="1"/>
          </p:cNvSpPr>
          <p:nvPr/>
        </p:nvSpPr>
        <p:spPr bwMode="auto">
          <a:xfrm>
            <a:off x="1905000" y="5791200"/>
            <a:ext cx="2667000" cy="531813"/>
          </a:xfrm>
          <a:prstGeom prst="rect">
            <a:avLst/>
          </a:prstGeom>
          <a:solidFill>
            <a:schemeClr val="accent1"/>
          </a:solidFill>
          <a:ln w="12700">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solidFill>
                  <a:schemeClr val="bg2"/>
                </a:solidFill>
              </a:rPr>
              <a:t>Physical Capital</a:t>
            </a:r>
            <a:endParaRPr lang="en-US" sz="2400" b="1">
              <a:solidFill>
                <a:schemeClr val="bg2"/>
              </a:solidFill>
            </a:endParaRPr>
          </a:p>
        </p:txBody>
      </p:sp>
      <p:sp>
        <p:nvSpPr>
          <p:cNvPr id="218149" name="Text Box 37"/>
          <p:cNvSpPr txBox="1">
            <a:spLocks noChangeArrowheads="1"/>
          </p:cNvSpPr>
          <p:nvPr/>
        </p:nvSpPr>
        <p:spPr bwMode="auto">
          <a:xfrm>
            <a:off x="609600" y="2819400"/>
            <a:ext cx="2209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t>Yang Economy</a:t>
            </a:r>
            <a:r>
              <a:rPr lang="en-US" sz="2400" b="1"/>
              <a:t> (Financial Capital)</a:t>
            </a:r>
          </a:p>
        </p:txBody>
      </p:sp>
      <p:sp>
        <p:nvSpPr>
          <p:cNvPr id="218122" name="Text Box 10"/>
          <p:cNvSpPr txBox="1">
            <a:spLocks noChangeArrowheads="1"/>
          </p:cNvSpPr>
          <p:nvPr/>
        </p:nvSpPr>
        <p:spPr bwMode="auto">
          <a:xfrm>
            <a:off x="457200" y="1295400"/>
            <a:ext cx="1828800" cy="1323975"/>
          </a:xfrm>
          <a:prstGeom prst="rect">
            <a:avLst/>
          </a:prstGeom>
          <a:solidFill>
            <a:schemeClr val="accent1"/>
          </a:solidFill>
          <a:ln w="127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a:solidFill>
                  <a:schemeClr val="hlink"/>
                </a:solidFill>
                <a:latin typeface="Franklin Gothic Heavy" pitchFamily="34" charset="0"/>
              </a:rPr>
              <a:t>National Currency: Competitive, Scarce</a:t>
            </a:r>
          </a:p>
        </p:txBody>
      </p:sp>
      <p:grpSp>
        <p:nvGrpSpPr>
          <p:cNvPr id="218158" name="Group 46"/>
          <p:cNvGrpSpPr>
            <a:grpSpLocks/>
          </p:cNvGrpSpPr>
          <p:nvPr/>
        </p:nvGrpSpPr>
        <p:grpSpPr bwMode="auto">
          <a:xfrm>
            <a:off x="457200" y="4724400"/>
            <a:ext cx="2286000" cy="914400"/>
            <a:chOff x="192" y="3120"/>
            <a:chExt cx="1440" cy="576"/>
          </a:xfrm>
        </p:grpSpPr>
        <p:sp>
          <p:nvSpPr>
            <p:cNvPr id="218156" name="Oval 44"/>
            <p:cNvSpPr>
              <a:spLocks noChangeArrowheads="1"/>
            </p:cNvSpPr>
            <p:nvPr/>
          </p:nvSpPr>
          <p:spPr bwMode="auto">
            <a:xfrm>
              <a:off x="192" y="3120"/>
              <a:ext cx="1392" cy="576"/>
            </a:xfrm>
            <a:prstGeom prst="ellipse">
              <a:avLst/>
            </a:prstGeom>
            <a:solidFill>
              <a:schemeClr val="tx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218157" name="Text Box 45"/>
            <p:cNvSpPr txBox="1">
              <a:spLocks noChangeArrowheads="1"/>
            </p:cNvSpPr>
            <p:nvPr/>
          </p:nvSpPr>
          <p:spPr bwMode="auto">
            <a:xfrm>
              <a:off x="192" y="3168"/>
              <a:ext cx="144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a:solidFill>
                    <a:srgbClr val="FFCC00"/>
                  </a:solidFill>
                  <a:latin typeface="Franklin Gothic Heavy" pitchFamily="34" charset="0"/>
                </a:rPr>
                <a:t>Commercial Transactions</a:t>
              </a:r>
            </a:p>
          </p:txBody>
        </p:sp>
      </p:gr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Swiss </a:t>
            </a:r>
            <a:r>
              <a:rPr lang="en-US" dirty="0" err="1"/>
              <a:t>Wir</a:t>
            </a:r>
            <a:r>
              <a:rPr lang="en-US" dirty="0"/>
              <a:t>: Grand-daddy of Complementary Currencies</a:t>
            </a:r>
          </a:p>
        </p:txBody>
      </p:sp>
      <p:sp>
        <p:nvSpPr>
          <p:cNvPr id="3" name="Content Placeholder 2"/>
          <p:cNvSpPr>
            <a:spLocks noGrp="1"/>
          </p:cNvSpPr>
          <p:nvPr>
            <p:ph idx="1"/>
          </p:nvPr>
        </p:nvSpPr>
        <p:spPr>
          <a:xfrm>
            <a:off x="228600" y="1600200"/>
            <a:ext cx="8763000" cy="4525963"/>
          </a:xfrm>
        </p:spPr>
        <p:txBody>
          <a:bodyPr/>
          <a:lstStyle/>
          <a:p>
            <a:r>
              <a:rPr lang="en-US" dirty="0"/>
              <a:t>Began in 1930s in Great Depression, when there was a shortage of money</a:t>
            </a:r>
          </a:p>
          <a:p>
            <a:r>
              <a:rPr lang="en-US" dirty="0"/>
              <a:t>Value is equal to the Swiss Franc</a:t>
            </a:r>
          </a:p>
          <a:p>
            <a:r>
              <a:rPr lang="en-US"/>
              <a:t>2 </a:t>
            </a:r>
            <a:r>
              <a:rPr lang="en-US" dirty="0"/>
              <a:t>Billion </a:t>
            </a:r>
            <a:r>
              <a:rPr lang="en-US" dirty="0" err="1"/>
              <a:t>Wir</a:t>
            </a:r>
            <a:r>
              <a:rPr lang="en-US" dirty="0"/>
              <a:t> exchanged yearly!</a:t>
            </a:r>
          </a:p>
          <a:p>
            <a:r>
              <a:rPr lang="en-US" dirty="0"/>
              <a:t>Countercyclical-does the opposite of business cycle</a:t>
            </a:r>
          </a:p>
          <a:p>
            <a:r>
              <a:rPr lang="en-US" dirty="0"/>
              <a:t>A major reason for the historical stability of the Franc</a:t>
            </a:r>
          </a:p>
          <a:p>
            <a:r>
              <a:rPr lang="en-US" dirty="0"/>
              <a:t>Keeps money in Switzerland and builds national economy.</a:t>
            </a:r>
          </a:p>
        </p:txBody>
      </p:sp>
    </p:spTree>
    <p:extLst>
      <p:ext uri="{BB962C8B-B14F-4D97-AF65-F5344CB8AC3E}">
        <p14:creationId xmlns:p14="http://schemas.microsoft.com/office/powerpoint/2010/main" val="21776146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Swiss </a:t>
            </a:r>
            <a:r>
              <a:rPr lang="en-US" dirty="0" err="1"/>
              <a:t>Wir</a:t>
            </a:r>
            <a:r>
              <a:rPr lang="en-US" dirty="0"/>
              <a:t>: How It Works</a:t>
            </a:r>
          </a:p>
        </p:txBody>
      </p:sp>
      <p:sp>
        <p:nvSpPr>
          <p:cNvPr id="3" name="Content Placeholder 2"/>
          <p:cNvSpPr>
            <a:spLocks noGrp="1"/>
          </p:cNvSpPr>
          <p:nvPr>
            <p:ph idx="1"/>
          </p:nvPr>
        </p:nvSpPr>
        <p:spPr>
          <a:xfrm>
            <a:off x="457200" y="1295400"/>
            <a:ext cx="8229600" cy="4830763"/>
          </a:xfrm>
        </p:spPr>
        <p:txBody>
          <a:bodyPr/>
          <a:lstStyle/>
          <a:p>
            <a:r>
              <a:rPr lang="en-US" sz="3600" dirty="0"/>
              <a:t>Buyer receives goods/services from Seller</a:t>
            </a:r>
          </a:p>
          <a:p>
            <a:r>
              <a:rPr lang="en-US" sz="3600" dirty="0"/>
              <a:t>Seller gets credit for value of goods.  </a:t>
            </a:r>
          </a:p>
          <a:p>
            <a:r>
              <a:rPr lang="en-US" sz="3600" dirty="0"/>
              <a:t>Choosing </a:t>
            </a:r>
            <a:r>
              <a:rPr lang="en-US" sz="3600" dirty="0" err="1"/>
              <a:t>Wir</a:t>
            </a:r>
            <a:r>
              <a:rPr lang="en-US" sz="3600" dirty="0"/>
              <a:t> </a:t>
            </a:r>
            <a:r>
              <a:rPr lang="en-US" sz="3600" dirty="0" err="1"/>
              <a:t>vs</a:t>
            </a:r>
            <a:r>
              <a:rPr lang="en-US" sz="3600" dirty="0"/>
              <a:t> Francs benefits Swiss economy, as </a:t>
            </a:r>
            <a:r>
              <a:rPr lang="en-US" sz="3600" dirty="0" err="1"/>
              <a:t>Wir</a:t>
            </a:r>
            <a:r>
              <a:rPr lang="en-US" sz="3600" dirty="0"/>
              <a:t> must be spent in Switzerland.</a:t>
            </a:r>
          </a:p>
          <a:p>
            <a:r>
              <a:rPr lang="en-US" sz="3600" dirty="0"/>
              <a:t>Seller can spend that credit on other goods/services from other  sellers</a:t>
            </a:r>
          </a:p>
          <a:p>
            <a:r>
              <a:rPr lang="en-US" sz="3600" dirty="0"/>
              <a:t>Buyer can redeem his debt with </a:t>
            </a:r>
            <a:r>
              <a:rPr lang="en-US" sz="3600" dirty="0" err="1"/>
              <a:t>Wir</a:t>
            </a:r>
            <a:r>
              <a:rPr lang="en-US" sz="3600" dirty="0"/>
              <a:t> he collects from other transactions</a:t>
            </a:r>
          </a:p>
          <a:p>
            <a:endParaRPr lang="en-US" sz="3600" dirty="0"/>
          </a:p>
        </p:txBody>
      </p:sp>
    </p:spTree>
    <p:extLst>
      <p:ext uri="{BB962C8B-B14F-4D97-AF65-F5344CB8AC3E}">
        <p14:creationId xmlns:p14="http://schemas.microsoft.com/office/powerpoint/2010/main" val="375003453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Countercyclical</a:t>
            </a:r>
          </a:p>
        </p:txBody>
      </p:sp>
      <p:sp>
        <p:nvSpPr>
          <p:cNvPr id="3" name="Content Placeholder 2"/>
          <p:cNvSpPr>
            <a:spLocks noGrp="1"/>
          </p:cNvSpPr>
          <p:nvPr>
            <p:ph idx="1"/>
          </p:nvPr>
        </p:nvSpPr>
        <p:spPr>
          <a:xfrm>
            <a:off x="457200" y="1371600"/>
            <a:ext cx="8229600" cy="4754563"/>
          </a:xfrm>
        </p:spPr>
        <p:txBody>
          <a:bodyPr/>
          <a:lstStyle/>
          <a:p>
            <a:r>
              <a:rPr lang="en-US" sz="3600" dirty="0"/>
              <a:t>During high point of business cycle, business is busy, has no excess capacity, does not want to buy </a:t>
            </a:r>
            <a:r>
              <a:rPr lang="en-US" sz="3600" dirty="0" err="1"/>
              <a:t>Wir</a:t>
            </a:r>
            <a:r>
              <a:rPr lang="en-US" sz="3600" dirty="0"/>
              <a:t>.  Low demand.</a:t>
            </a:r>
          </a:p>
          <a:p>
            <a:r>
              <a:rPr lang="en-US" sz="3600" dirty="0"/>
              <a:t>In slack period, there is excess capacity and resources.  They are glad to sell excess and buy </a:t>
            </a:r>
            <a:r>
              <a:rPr lang="en-US" sz="3600" dirty="0" err="1"/>
              <a:t>Wir</a:t>
            </a:r>
            <a:r>
              <a:rPr lang="en-US" sz="3600" dirty="0"/>
              <a:t>, so </a:t>
            </a:r>
            <a:r>
              <a:rPr lang="en-US" sz="3600" dirty="0" err="1"/>
              <a:t>Wir</a:t>
            </a:r>
            <a:r>
              <a:rPr lang="en-US" sz="3600" dirty="0"/>
              <a:t> demand goes up.</a:t>
            </a:r>
          </a:p>
          <a:p>
            <a:r>
              <a:rPr lang="en-US" sz="3600" dirty="0"/>
              <a:t>This stabilizes the entire economy.  There is always currency (Francs or </a:t>
            </a:r>
            <a:r>
              <a:rPr lang="en-US" sz="3600" dirty="0" err="1"/>
              <a:t>Wir</a:t>
            </a:r>
            <a:r>
              <a:rPr lang="en-US" sz="3600" dirty="0"/>
              <a:t>) available for commerce.</a:t>
            </a:r>
          </a:p>
        </p:txBody>
      </p:sp>
    </p:spTree>
    <p:extLst>
      <p:ext uri="{BB962C8B-B14F-4D97-AF65-F5344CB8AC3E}">
        <p14:creationId xmlns:p14="http://schemas.microsoft.com/office/powerpoint/2010/main" val="386092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a:xfrm>
            <a:off x="457200" y="762000"/>
            <a:ext cx="8229600" cy="1143000"/>
          </a:xfrm>
        </p:spPr>
        <p:txBody>
          <a:bodyPr/>
          <a:lstStyle/>
          <a:p>
            <a:r>
              <a:rPr lang="en-US" sz="4000"/>
              <a:t>“That which we do not bring to consciousness appears in our lives as fate.”   CG Jung</a:t>
            </a:r>
          </a:p>
        </p:txBody>
      </p:sp>
      <p:sp>
        <p:nvSpPr>
          <p:cNvPr id="25603" name="Rectangle 3"/>
          <p:cNvSpPr>
            <a:spLocks noGrp="1" noChangeArrowheads="1"/>
          </p:cNvSpPr>
          <p:nvPr>
            <p:ph type="body" idx="1"/>
          </p:nvPr>
        </p:nvSpPr>
        <p:spPr>
          <a:xfrm>
            <a:off x="460375" y="2438400"/>
            <a:ext cx="8229600" cy="3436938"/>
          </a:xfrm>
        </p:spPr>
        <p:txBody>
          <a:bodyPr/>
          <a:lstStyle/>
          <a:p>
            <a:r>
              <a:rPr lang="en-US"/>
              <a:t>In societies where the feminine was not repressed, sex, death and money were not the taboo topics they have become in our modern world. </a:t>
            </a:r>
          </a:p>
          <a:p>
            <a:r>
              <a:rPr lang="en-US"/>
              <a:t>Whenever the feminine was repressed, these topics split off from consciousness.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2000"/>
                                        <p:tgtEl>
                                          <p:spTgt spid="256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fade">
                                      <p:cBhvr>
                                        <p:cTn id="17" dur="2000"/>
                                        <p:tgtEl>
                                          <p:spTgt spid="25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rrowheads="1"/>
          </p:cNvSpPr>
          <p:nvPr>
            <p:ph type="title"/>
          </p:nvPr>
        </p:nvSpPr>
        <p:spPr/>
        <p:txBody>
          <a:bodyPr/>
          <a:lstStyle/>
          <a:p>
            <a:r>
              <a:rPr lang="en-US" sz="4000"/>
              <a:t>The Terra: An International Trade Alternative Currency</a:t>
            </a:r>
          </a:p>
        </p:txBody>
      </p:sp>
      <p:sp>
        <p:nvSpPr>
          <p:cNvPr id="212995" name="Rectangle 3"/>
          <p:cNvSpPr>
            <a:spLocks noGrp="1" noChangeArrowheads="1"/>
          </p:cNvSpPr>
          <p:nvPr>
            <p:ph type="body" idx="1"/>
          </p:nvPr>
        </p:nvSpPr>
        <p:spPr/>
        <p:txBody>
          <a:bodyPr/>
          <a:lstStyle/>
          <a:p>
            <a:pPr>
              <a:lnSpc>
                <a:spcPct val="90000"/>
              </a:lnSpc>
            </a:pPr>
            <a:r>
              <a:rPr lang="en-US" sz="2800" dirty="0"/>
              <a:t> Privately Issued</a:t>
            </a:r>
          </a:p>
          <a:p>
            <a:pPr>
              <a:lnSpc>
                <a:spcPct val="90000"/>
              </a:lnSpc>
            </a:pPr>
            <a:r>
              <a:rPr lang="en-US" sz="2800" b="1" dirty="0">
                <a:effectLst/>
              </a:rPr>
              <a:t>Trade Reference Currency: </a:t>
            </a:r>
            <a:r>
              <a:rPr lang="en-US" sz="2800" dirty="0">
                <a:effectLst/>
              </a:rPr>
              <a:t>Backed by a standardized basket of the most important commodities and </a:t>
            </a:r>
            <a:r>
              <a:rPr lang="en-US" sz="2800" dirty="0" err="1">
                <a:effectLst/>
              </a:rPr>
              <a:t>standardizable</a:t>
            </a:r>
            <a:r>
              <a:rPr lang="en-US" sz="2800" dirty="0">
                <a:effectLst/>
              </a:rPr>
              <a:t> services  </a:t>
            </a:r>
          </a:p>
          <a:p>
            <a:pPr>
              <a:lnSpc>
                <a:spcPct val="90000"/>
              </a:lnSpc>
            </a:pPr>
            <a:r>
              <a:rPr lang="en-US" sz="2800" dirty="0">
                <a:effectLst/>
              </a:rPr>
              <a:t>Similar to a gold standard, but backed by a dozen of the main international commodities, including gold. </a:t>
            </a:r>
          </a:p>
          <a:p>
            <a:pPr>
              <a:lnSpc>
                <a:spcPct val="90000"/>
              </a:lnSpc>
            </a:pPr>
            <a:r>
              <a:rPr lang="en-US" sz="2800" dirty="0"/>
              <a:t>Secure and robust, since backed by several commodities</a:t>
            </a:r>
          </a:p>
          <a:p>
            <a:pPr>
              <a:lnSpc>
                <a:spcPct val="90000"/>
              </a:lnSpc>
            </a:pPr>
            <a:r>
              <a:rPr lang="en-US" sz="2800" dirty="0"/>
              <a:t>Demurrage Charged--Inflation Resistant </a:t>
            </a:r>
          </a:p>
          <a:p>
            <a:pPr>
              <a:lnSpc>
                <a:spcPct val="90000"/>
              </a:lnSpc>
            </a:pPr>
            <a:r>
              <a:rPr lang="en-US" sz="2800" dirty="0"/>
              <a:t>Countercyclical like </a:t>
            </a:r>
            <a:r>
              <a:rPr lang="en-US" sz="2800" dirty="0" err="1"/>
              <a:t>Wir</a:t>
            </a:r>
            <a:r>
              <a:rPr lang="en-US" sz="2800" dirty="0"/>
              <a:t> </a:t>
            </a:r>
          </a:p>
          <a:p>
            <a:pPr>
              <a:lnSpc>
                <a:spcPct val="90000"/>
              </a:lnSpc>
            </a:pPr>
            <a:r>
              <a:rPr lang="en-US" sz="2800" dirty="0"/>
              <a:t>http://www.terratrc.org/</a:t>
            </a:r>
          </a:p>
          <a:p>
            <a:pPr>
              <a:lnSpc>
                <a:spcPct val="90000"/>
              </a:lnSpc>
            </a:pPr>
            <a:endParaRPr lang="en-US" sz="2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txBody>
          <a:bodyPr/>
          <a:lstStyle/>
          <a:p>
            <a:r>
              <a:rPr lang="en-US" sz="4000" b="0">
                <a:effectLst/>
              </a:rPr>
              <a:t>Win-win Strategy With International Complementary Currency</a:t>
            </a:r>
          </a:p>
        </p:txBody>
      </p:sp>
      <p:sp>
        <p:nvSpPr>
          <p:cNvPr id="205827" name="Rectangle 3"/>
          <p:cNvSpPr>
            <a:spLocks noGrp="1" noChangeArrowheads="1"/>
          </p:cNvSpPr>
          <p:nvPr>
            <p:ph type="body" idx="1"/>
          </p:nvPr>
        </p:nvSpPr>
        <p:spPr>
          <a:xfrm>
            <a:off x="457200" y="1600200"/>
            <a:ext cx="8229600" cy="5029200"/>
          </a:xfrm>
        </p:spPr>
        <p:txBody>
          <a:bodyPr/>
          <a:lstStyle/>
          <a:p>
            <a:pPr>
              <a:lnSpc>
                <a:spcPct val="80000"/>
              </a:lnSpc>
            </a:pPr>
            <a:r>
              <a:rPr lang="en-US" sz="2400" b="1" dirty="0">
                <a:effectLst/>
              </a:rPr>
              <a:t>Business Users</a:t>
            </a:r>
          </a:p>
          <a:p>
            <a:pPr lvl="1">
              <a:lnSpc>
                <a:spcPct val="80000"/>
              </a:lnSpc>
            </a:pPr>
            <a:r>
              <a:rPr lang="en-US" sz="2000" dirty="0">
                <a:effectLst/>
              </a:rPr>
              <a:t>More stable and predictable international currency</a:t>
            </a:r>
          </a:p>
          <a:p>
            <a:pPr lvl="2">
              <a:lnSpc>
                <a:spcPct val="80000"/>
              </a:lnSpc>
            </a:pPr>
            <a:r>
              <a:rPr lang="en-US" sz="1800" dirty="0">
                <a:effectLst/>
              </a:rPr>
              <a:t>No or less hedging costs</a:t>
            </a:r>
          </a:p>
          <a:p>
            <a:pPr lvl="2">
              <a:lnSpc>
                <a:spcPct val="80000"/>
              </a:lnSpc>
            </a:pPr>
            <a:r>
              <a:rPr lang="en-US" sz="1800" dirty="0">
                <a:effectLst/>
              </a:rPr>
              <a:t>No or less inflation</a:t>
            </a:r>
          </a:p>
          <a:p>
            <a:pPr lvl="1">
              <a:lnSpc>
                <a:spcPct val="80000"/>
              </a:lnSpc>
            </a:pPr>
            <a:r>
              <a:rPr lang="en-US" sz="2000" dirty="0">
                <a:effectLst/>
              </a:rPr>
              <a:t>Countercyclical</a:t>
            </a:r>
          </a:p>
          <a:p>
            <a:pPr lvl="2">
              <a:lnSpc>
                <a:spcPct val="80000"/>
              </a:lnSpc>
            </a:pPr>
            <a:r>
              <a:rPr lang="en-US" sz="1800" dirty="0">
                <a:effectLst/>
              </a:rPr>
              <a:t>Less roller-coaster of business cycle</a:t>
            </a:r>
          </a:p>
          <a:p>
            <a:pPr lvl="2">
              <a:lnSpc>
                <a:spcPct val="80000"/>
              </a:lnSpc>
            </a:pPr>
            <a:r>
              <a:rPr lang="en-US" sz="1800" dirty="0">
                <a:effectLst/>
              </a:rPr>
              <a:t>Less roller-coaster in finding staff and then firing them</a:t>
            </a:r>
          </a:p>
          <a:p>
            <a:pPr lvl="1">
              <a:lnSpc>
                <a:spcPct val="80000"/>
              </a:lnSpc>
            </a:pPr>
            <a:r>
              <a:rPr lang="en-US" sz="2000" dirty="0">
                <a:effectLst/>
              </a:rPr>
              <a:t>Less Short-termism</a:t>
            </a:r>
          </a:p>
          <a:p>
            <a:pPr lvl="2">
              <a:lnSpc>
                <a:spcPct val="80000"/>
              </a:lnSpc>
            </a:pPr>
            <a:r>
              <a:rPr lang="en-US" sz="1800" dirty="0">
                <a:effectLst/>
              </a:rPr>
              <a:t>Demurrage charge realigns financial interests with longer-term thinking</a:t>
            </a:r>
          </a:p>
          <a:p>
            <a:pPr lvl="2">
              <a:lnSpc>
                <a:spcPct val="80000"/>
              </a:lnSpc>
            </a:pPr>
            <a:r>
              <a:rPr lang="en-US" sz="1800" dirty="0">
                <a:effectLst/>
              </a:rPr>
              <a:t>Leaving a better world for our grand-children…</a:t>
            </a:r>
          </a:p>
          <a:p>
            <a:pPr>
              <a:lnSpc>
                <a:spcPct val="80000"/>
              </a:lnSpc>
            </a:pPr>
            <a:r>
              <a:rPr lang="en-US" sz="2400" b="1" dirty="0">
                <a:effectLst/>
              </a:rPr>
              <a:t>Banking System</a:t>
            </a:r>
          </a:p>
          <a:p>
            <a:pPr lvl="1">
              <a:lnSpc>
                <a:spcPct val="80000"/>
              </a:lnSpc>
            </a:pPr>
            <a:r>
              <a:rPr lang="en-US" sz="2000" dirty="0">
                <a:effectLst/>
              </a:rPr>
              <a:t>Today, banks don’t play any role in countertrade ($1 Trillion/year - 10-15% of global trade - and fastest growing sector)</a:t>
            </a:r>
          </a:p>
          <a:p>
            <a:pPr lvl="1">
              <a:lnSpc>
                <a:spcPct val="80000"/>
              </a:lnSpc>
            </a:pPr>
            <a:r>
              <a:rPr lang="en-US" sz="2000" dirty="0">
                <a:effectLst/>
              </a:rPr>
              <a:t>Standardization introduced by Terra enables financial sector to</a:t>
            </a:r>
          </a:p>
          <a:p>
            <a:pPr>
              <a:lnSpc>
                <a:spcPct val="80000"/>
              </a:lnSpc>
              <a:buFont typeface="Wingdings" pitchFamily="2" charset="2"/>
              <a:buNone/>
            </a:pPr>
            <a:r>
              <a:rPr lang="en-US" sz="2000" dirty="0">
                <a:effectLst/>
              </a:rPr>
              <a:t>	provide its traditional services similar to any foreign exchange transaction (accounts, transfers, advice)</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Terra Trade Reference Currency Mechanism</a:t>
            </a:r>
          </a:p>
        </p:txBody>
      </p:sp>
      <p:sp>
        <p:nvSpPr>
          <p:cNvPr id="3" name="Content Placeholder 2"/>
          <p:cNvSpPr>
            <a:spLocks noGrp="1"/>
          </p:cNvSpPr>
          <p:nvPr>
            <p:ph idx="4294967295"/>
          </p:nvPr>
        </p:nvSpPr>
        <p:spPr>
          <a:xfrm>
            <a:off x="0" y="1600200"/>
            <a:ext cx="8229600" cy="4525963"/>
          </a:xfrm>
        </p:spPr>
        <p:txBody>
          <a:bodyPr/>
          <a:lstStyle/>
          <a:p>
            <a:endParaRPr lang="en-US" dirty="0">
              <a:effectLst/>
            </a:endParaRPr>
          </a:p>
          <a:p>
            <a:endParaRPr lang="en-US" dirty="0"/>
          </a:p>
        </p:txBody>
      </p:sp>
      <p:pic>
        <p:nvPicPr>
          <p:cNvPr id="323586" name="Picture 2" descr="http://image.slidesharecdn.com/bernardlietaer-globalcomplementarycurrency-theterratrcwhitepaper2004-120727143823-phpapp01/95/slide-8-728.jpg?cb=13434182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4267200" cy="5521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36831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6" name="Picture 2" descr="http://image.slidesharecdn.com/bernardlietaer-globalcomplementarycurrency-theterratrcwhitepaper2004-120727143823-phpapp01/95/slide-8-728.jpg?cb=1343418214"/>
          <p:cNvPicPr>
            <a:picLocks noChangeAspect="1" noChangeArrowheads="1"/>
          </p:cNvPicPr>
          <p:nvPr/>
        </p:nvPicPr>
        <p:blipFill rotWithShape="1">
          <a:blip r:embed="rId2">
            <a:extLst>
              <a:ext uri="{28A0092B-C50C-407E-A947-70E740481C1C}">
                <a14:useLocalDpi xmlns:a14="http://schemas.microsoft.com/office/drawing/2010/main" val="0"/>
              </a:ext>
            </a:extLst>
          </a:blip>
          <a:srcRect l="12994" t="6405" r="1173" b="75667"/>
          <a:stretch/>
        </p:blipFill>
        <p:spPr bwMode="auto">
          <a:xfrm>
            <a:off x="609600" y="1426029"/>
            <a:ext cx="8055428" cy="217714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a:t>Terra Creation Process</a:t>
            </a:r>
          </a:p>
        </p:txBody>
      </p:sp>
      <p:sp>
        <p:nvSpPr>
          <p:cNvPr id="3" name="Content Placeholder 2"/>
          <p:cNvSpPr>
            <a:spLocks noGrp="1"/>
          </p:cNvSpPr>
          <p:nvPr>
            <p:ph sz="half" idx="2"/>
          </p:nvPr>
        </p:nvSpPr>
        <p:spPr>
          <a:xfrm>
            <a:off x="152400" y="3733800"/>
            <a:ext cx="8991600" cy="2935270"/>
          </a:xfrm>
          <a:solidFill>
            <a:schemeClr val="bg2">
              <a:lumMod val="75000"/>
              <a:lumOff val="25000"/>
            </a:schemeClr>
          </a:solidFill>
        </p:spPr>
        <p:txBody>
          <a:bodyPr/>
          <a:lstStyle/>
          <a:p>
            <a:r>
              <a:rPr lang="en-US" sz="2800" b="1" dirty="0"/>
              <a:t>Oil producer with excess inventory sells excess to Terra bank</a:t>
            </a:r>
          </a:p>
          <a:p>
            <a:r>
              <a:rPr lang="en-US" sz="2800" b="1" dirty="0"/>
              <a:t>Terra bank checks with commodities market, determines value of the oil, and records the value of the oil in the producer’s account</a:t>
            </a:r>
          </a:p>
          <a:p>
            <a:r>
              <a:rPr lang="en-US" sz="2800" b="1" dirty="0" err="1"/>
              <a:t>Terras</a:t>
            </a:r>
            <a:r>
              <a:rPr lang="en-US" sz="2800" b="1" dirty="0"/>
              <a:t> are created and deposited in Producer’s account</a:t>
            </a:r>
          </a:p>
        </p:txBody>
      </p:sp>
    </p:spTree>
    <p:extLst>
      <p:ext uri="{BB962C8B-B14F-4D97-AF65-F5344CB8AC3E}">
        <p14:creationId xmlns:p14="http://schemas.microsoft.com/office/powerpoint/2010/main" val="25180624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9"/>
            <a:ext cx="8229600" cy="715962"/>
          </a:xfrm>
        </p:spPr>
        <p:txBody>
          <a:bodyPr/>
          <a:lstStyle/>
          <a:p>
            <a:r>
              <a:rPr lang="en-US" dirty="0"/>
              <a:t>Terra Circulation Among Users</a:t>
            </a:r>
          </a:p>
        </p:txBody>
      </p:sp>
      <p:sp>
        <p:nvSpPr>
          <p:cNvPr id="3" name="Content Placeholder 2"/>
          <p:cNvSpPr>
            <a:spLocks noGrp="1"/>
          </p:cNvSpPr>
          <p:nvPr>
            <p:ph sz="half" idx="1"/>
          </p:nvPr>
        </p:nvSpPr>
        <p:spPr/>
        <p:txBody>
          <a:bodyPr/>
          <a:lstStyle/>
          <a:p>
            <a:endParaRPr lang="en-US" dirty="0">
              <a:effectLst/>
            </a:endParaRPr>
          </a:p>
          <a:p>
            <a:endParaRPr lang="en-US" dirty="0"/>
          </a:p>
        </p:txBody>
      </p:sp>
      <p:sp>
        <p:nvSpPr>
          <p:cNvPr id="2" name="Text Placeholder 1"/>
          <p:cNvSpPr>
            <a:spLocks noGrp="1"/>
          </p:cNvSpPr>
          <p:nvPr>
            <p:ph type="body" sz="half" idx="2"/>
          </p:nvPr>
        </p:nvSpPr>
        <p:spPr>
          <a:xfrm>
            <a:off x="3429000" y="1295400"/>
            <a:ext cx="5562600" cy="4830763"/>
          </a:xfrm>
        </p:spPr>
        <p:txBody>
          <a:bodyPr/>
          <a:lstStyle/>
          <a:p>
            <a:r>
              <a:rPr lang="en-US" dirty="0"/>
              <a:t>Oil producer pays off German oil rig builder with </a:t>
            </a:r>
            <a:r>
              <a:rPr lang="en-US" dirty="0" err="1"/>
              <a:t>Terras</a:t>
            </a:r>
            <a:r>
              <a:rPr lang="en-US" dirty="0"/>
              <a:t> (and Euros as well?)</a:t>
            </a:r>
          </a:p>
          <a:p>
            <a:r>
              <a:rPr lang="en-US" dirty="0"/>
              <a:t>German oil rig engineers pay off Korean steel mill</a:t>
            </a:r>
          </a:p>
          <a:p>
            <a:r>
              <a:rPr lang="en-US" dirty="0"/>
              <a:t>Steel mill pays off Australian iron mine</a:t>
            </a:r>
          </a:p>
          <a:p>
            <a:r>
              <a:rPr lang="en-US" dirty="0" err="1"/>
              <a:t>Terras</a:t>
            </a:r>
            <a:r>
              <a:rPr lang="en-US" dirty="0"/>
              <a:t> continue in circulation until a user decides to cash them in</a:t>
            </a:r>
          </a:p>
          <a:p>
            <a:endParaRPr lang="en-US" dirty="0"/>
          </a:p>
          <a:p>
            <a:endParaRPr lang="en-US" dirty="0"/>
          </a:p>
        </p:txBody>
      </p:sp>
      <p:pic>
        <p:nvPicPr>
          <p:cNvPr id="323586" name="Picture 2" descr="http://image.slidesharecdn.com/bernardlietaer-globalcomplementarycurrency-theterratrcwhitepaper2004-120727143823-phpapp01/95/slide-8-728.jpg?cb=1343418214"/>
          <p:cNvPicPr>
            <a:picLocks noChangeAspect="1" noChangeArrowheads="1"/>
          </p:cNvPicPr>
          <p:nvPr/>
        </p:nvPicPr>
        <p:blipFill rotWithShape="1">
          <a:blip r:embed="rId2">
            <a:extLst>
              <a:ext uri="{28A0092B-C50C-407E-A947-70E740481C1C}">
                <a14:useLocalDpi xmlns:a14="http://schemas.microsoft.com/office/drawing/2010/main" val="0"/>
              </a:ext>
            </a:extLst>
          </a:blip>
          <a:srcRect t="7158" r="55357" b="13451"/>
          <a:stretch/>
        </p:blipFill>
        <p:spPr bwMode="auto">
          <a:xfrm>
            <a:off x="685800" y="1095943"/>
            <a:ext cx="2438400" cy="561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19198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44562"/>
          </a:xfrm>
        </p:spPr>
        <p:txBody>
          <a:bodyPr/>
          <a:lstStyle/>
          <a:p>
            <a:r>
              <a:rPr lang="en-US" dirty="0"/>
              <a:t>Demurrage Payments</a:t>
            </a:r>
          </a:p>
        </p:txBody>
      </p:sp>
      <p:sp>
        <p:nvSpPr>
          <p:cNvPr id="3" name="Content Placeholder 2"/>
          <p:cNvSpPr>
            <a:spLocks noGrp="1"/>
          </p:cNvSpPr>
          <p:nvPr>
            <p:ph sz="half" idx="1"/>
          </p:nvPr>
        </p:nvSpPr>
        <p:spPr/>
        <p:txBody>
          <a:bodyPr/>
          <a:lstStyle/>
          <a:p>
            <a:endParaRPr lang="en-US" dirty="0">
              <a:effectLst/>
            </a:endParaRPr>
          </a:p>
          <a:p>
            <a:endParaRPr lang="en-US" dirty="0"/>
          </a:p>
        </p:txBody>
      </p:sp>
      <p:sp>
        <p:nvSpPr>
          <p:cNvPr id="2" name="Text Placeholder 1"/>
          <p:cNvSpPr>
            <a:spLocks noGrp="1"/>
          </p:cNvSpPr>
          <p:nvPr>
            <p:ph type="body" sz="half" idx="2"/>
          </p:nvPr>
        </p:nvSpPr>
        <p:spPr>
          <a:xfrm>
            <a:off x="3657600" y="1143000"/>
            <a:ext cx="5486400" cy="4983163"/>
          </a:xfrm>
        </p:spPr>
        <p:txBody>
          <a:bodyPr/>
          <a:lstStyle/>
          <a:p>
            <a:r>
              <a:rPr lang="en-US" dirty="0"/>
              <a:t>At each exchange, demurrage is paid for the use of the </a:t>
            </a:r>
            <a:r>
              <a:rPr lang="en-US" dirty="0" err="1"/>
              <a:t>Terras</a:t>
            </a:r>
            <a:r>
              <a:rPr lang="en-US" dirty="0"/>
              <a:t>. </a:t>
            </a:r>
          </a:p>
          <a:p>
            <a:r>
              <a:rPr lang="en-US" dirty="0"/>
              <a:t>The payment goes to the Terra Bank, and is based on the time that the </a:t>
            </a:r>
            <a:r>
              <a:rPr lang="en-US" dirty="0" err="1"/>
              <a:t>Terras</a:t>
            </a:r>
            <a:r>
              <a:rPr lang="en-US" dirty="0"/>
              <a:t> were used</a:t>
            </a:r>
          </a:p>
          <a:p>
            <a:r>
              <a:rPr lang="en-US" dirty="0"/>
              <a:t>Demurrage encourages the circulation of the currency</a:t>
            </a:r>
          </a:p>
          <a:p>
            <a:r>
              <a:rPr lang="en-US" dirty="0"/>
              <a:t>It also pays for storage, operations, etc.</a:t>
            </a:r>
          </a:p>
          <a:p>
            <a:endParaRPr lang="en-US" dirty="0"/>
          </a:p>
        </p:txBody>
      </p:sp>
      <p:pic>
        <p:nvPicPr>
          <p:cNvPr id="323586" name="Picture 2" descr="http://image.slidesharecdn.com/bernardlietaer-globalcomplementarycurrency-theterratrcwhitepaper2004-120727143823-phpapp01/95/slide-8-728.jpg?cb=1343418214"/>
          <p:cNvPicPr>
            <a:picLocks noChangeAspect="1" noChangeArrowheads="1"/>
          </p:cNvPicPr>
          <p:nvPr/>
        </p:nvPicPr>
        <p:blipFill rotWithShape="1">
          <a:blip r:embed="rId2">
            <a:extLst>
              <a:ext uri="{28A0092B-C50C-407E-A947-70E740481C1C}">
                <a14:useLocalDpi xmlns:a14="http://schemas.microsoft.com/office/drawing/2010/main" val="0"/>
              </a:ext>
            </a:extLst>
          </a:blip>
          <a:srcRect l="13533" t="30158" r="55357" b="34878"/>
          <a:stretch/>
        </p:blipFill>
        <p:spPr bwMode="auto">
          <a:xfrm>
            <a:off x="152400" y="1600200"/>
            <a:ext cx="3405886"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67138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Terra National Currency Exchange</a:t>
            </a:r>
          </a:p>
        </p:txBody>
      </p:sp>
      <p:sp>
        <p:nvSpPr>
          <p:cNvPr id="3" name="Content Placeholder 2"/>
          <p:cNvSpPr>
            <a:spLocks noGrp="1"/>
          </p:cNvSpPr>
          <p:nvPr>
            <p:ph sz="half" idx="1"/>
          </p:nvPr>
        </p:nvSpPr>
        <p:spPr/>
        <p:txBody>
          <a:bodyPr/>
          <a:lstStyle/>
          <a:p>
            <a:endParaRPr lang="en-US" dirty="0">
              <a:effectLst/>
            </a:endParaRPr>
          </a:p>
          <a:p>
            <a:endParaRPr lang="en-US" dirty="0"/>
          </a:p>
        </p:txBody>
      </p:sp>
      <p:sp>
        <p:nvSpPr>
          <p:cNvPr id="2" name="Text Placeholder 1"/>
          <p:cNvSpPr>
            <a:spLocks noGrp="1"/>
          </p:cNvSpPr>
          <p:nvPr>
            <p:ph type="body" sz="half" idx="2"/>
          </p:nvPr>
        </p:nvSpPr>
        <p:spPr>
          <a:xfrm>
            <a:off x="3581400" y="1701681"/>
            <a:ext cx="5334000" cy="4525963"/>
          </a:xfrm>
        </p:spPr>
        <p:txBody>
          <a:bodyPr/>
          <a:lstStyle/>
          <a:p>
            <a:r>
              <a:rPr lang="en-US" dirty="0"/>
              <a:t>Circulation (and existence) of a Terra ends when the last user decides to cash in all or part of his </a:t>
            </a:r>
            <a:r>
              <a:rPr lang="en-US" dirty="0" err="1"/>
              <a:t>Terras</a:t>
            </a:r>
            <a:endParaRPr lang="en-US" dirty="0"/>
          </a:p>
          <a:p>
            <a:pPr lvl="1"/>
            <a:r>
              <a:rPr lang="en-US" dirty="0"/>
              <a:t>For example, to pay taxes or payroll</a:t>
            </a:r>
          </a:p>
          <a:p>
            <a:r>
              <a:rPr lang="en-US" dirty="0"/>
              <a:t>2% exchange fee is charged as an incentive to keep the Terra circulating, and to pay for costs</a:t>
            </a:r>
          </a:p>
          <a:p>
            <a:endParaRPr lang="en-US" dirty="0"/>
          </a:p>
        </p:txBody>
      </p:sp>
      <p:pic>
        <p:nvPicPr>
          <p:cNvPr id="323586" name="Picture 2" descr="http://image.slidesharecdn.com/bernardlietaer-globalcomplementarycurrency-theterratrcwhitepaper2004-120727143823-phpapp01/95/slide-8-728.jpg?cb=1343418214"/>
          <p:cNvPicPr>
            <a:picLocks noChangeAspect="1" noChangeArrowheads="1"/>
          </p:cNvPicPr>
          <p:nvPr/>
        </p:nvPicPr>
        <p:blipFill rotWithShape="1">
          <a:blip r:embed="rId2">
            <a:extLst>
              <a:ext uri="{28A0092B-C50C-407E-A947-70E740481C1C}">
                <a14:useLocalDpi xmlns:a14="http://schemas.microsoft.com/office/drawing/2010/main" val="0"/>
              </a:ext>
            </a:extLst>
          </a:blip>
          <a:srcRect l="12500" r="35970" b="13255"/>
          <a:stretch/>
        </p:blipFill>
        <p:spPr bwMode="auto">
          <a:xfrm>
            <a:off x="533400" y="1143000"/>
            <a:ext cx="2590800" cy="564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75845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Use of Terra as a Trade Reference Currency</a:t>
            </a:r>
          </a:p>
        </p:txBody>
      </p:sp>
      <p:sp>
        <p:nvSpPr>
          <p:cNvPr id="3" name="Content Placeholder 2"/>
          <p:cNvSpPr>
            <a:spLocks noGrp="1"/>
          </p:cNvSpPr>
          <p:nvPr>
            <p:ph sz="half" idx="1"/>
          </p:nvPr>
        </p:nvSpPr>
        <p:spPr/>
        <p:txBody>
          <a:bodyPr/>
          <a:lstStyle/>
          <a:p>
            <a:endParaRPr lang="en-US" dirty="0">
              <a:effectLst/>
            </a:endParaRPr>
          </a:p>
          <a:p>
            <a:endParaRPr lang="en-US" dirty="0"/>
          </a:p>
        </p:txBody>
      </p:sp>
      <p:sp>
        <p:nvSpPr>
          <p:cNvPr id="2" name="Text Placeholder 1"/>
          <p:cNvSpPr>
            <a:spLocks noGrp="1"/>
          </p:cNvSpPr>
          <p:nvPr>
            <p:ph type="body" sz="half" idx="2"/>
          </p:nvPr>
        </p:nvSpPr>
        <p:spPr>
          <a:xfrm>
            <a:off x="3429000" y="1905000"/>
            <a:ext cx="5562600" cy="4221163"/>
          </a:xfrm>
        </p:spPr>
        <p:txBody>
          <a:bodyPr/>
          <a:lstStyle/>
          <a:p>
            <a:r>
              <a:rPr lang="en-US" dirty="0"/>
              <a:t>Once the Terra system is established, two companies may choose to value a transaction in </a:t>
            </a:r>
            <a:r>
              <a:rPr lang="en-US" dirty="0" err="1"/>
              <a:t>Terras</a:t>
            </a:r>
            <a:r>
              <a:rPr lang="en-US" dirty="0"/>
              <a:t>, even if they don’t really have any </a:t>
            </a:r>
            <a:r>
              <a:rPr lang="en-US" dirty="0" err="1"/>
              <a:t>Terras</a:t>
            </a:r>
            <a:r>
              <a:rPr lang="en-US" dirty="0"/>
              <a:t> or use them.</a:t>
            </a:r>
          </a:p>
          <a:p>
            <a:r>
              <a:rPr lang="en-US" dirty="0"/>
              <a:t>This is like valuing something in gold, even if you don’t intend to use gold to pay for it.</a:t>
            </a:r>
          </a:p>
        </p:txBody>
      </p:sp>
      <p:pic>
        <p:nvPicPr>
          <p:cNvPr id="323586" name="Picture 2" descr="http://image.slidesharecdn.com/bernardlietaer-globalcomplementarycurrency-theterratrcwhitepaper2004-120727143823-phpapp01/95/slide-8-728.jpg?cb=1343418214"/>
          <p:cNvPicPr>
            <a:picLocks noChangeAspect="1" noChangeArrowheads="1"/>
          </p:cNvPicPr>
          <p:nvPr/>
        </p:nvPicPr>
        <p:blipFill rotWithShape="1">
          <a:blip r:embed="rId2">
            <a:extLst>
              <a:ext uri="{28A0092B-C50C-407E-A947-70E740481C1C}">
                <a14:useLocalDpi xmlns:a14="http://schemas.microsoft.com/office/drawing/2010/main" val="0"/>
              </a:ext>
            </a:extLst>
          </a:blip>
          <a:srcRect l="66932" t="23658" r="13945" b="44401"/>
          <a:stretch/>
        </p:blipFill>
        <p:spPr bwMode="auto">
          <a:xfrm>
            <a:off x="827314" y="1525628"/>
            <a:ext cx="2351315" cy="5082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4887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Forbes Magazine Says:</a:t>
            </a:r>
          </a:p>
        </p:txBody>
      </p:sp>
      <p:sp>
        <p:nvSpPr>
          <p:cNvPr id="6" name="Content Placeholder 5"/>
          <p:cNvSpPr>
            <a:spLocks noGrp="1"/>
          </p:cNvSpPr>
          <p:nvPr>
            <p:ph idx="1"/>
          </p:nvPr>
        </p:nvSpPr>
        <p:spPr/>
        <p:txBody>
          <a:bodyPr/>
          <a:lstStyle/>
          <a:p>
            <a:r>
              <a:rPr lang="en-US" dirty="0"/>
              <a:t>“The rise of such a currency [as the Terra] should be a major boost to global economic growth and prosperity, empowering the world economy to trade in currency not subject to inflation, devaluations, and variation in real market value. Such a fixed yardstick by which to measure commerce would promote global production, trade and growth. This could be a major, game changing, 21</a:t>
            </a:r>
            <a:r>
              <a:rPr lang="en-US" baseline="30000" dirty="0"/>
              <a:t>st</a:t>
            </a:r>
            <a:r>
              <a:rPr lang="en-US" dirty="0"/>
              <a:t> century breakthrough.”</a:t>
            </a:r>
          </a:p>
        </p:txBody>
      </p:sp>
    </p:spTree>
    <p:extLst>
      <p:ext uri="{BB962C8B-B14F-4D97-AF65-F5344CB8AC3E}">
        <p14:creationId xmlns:p14="http://schemas.microsoft.com/office/powerpoint/2010/main" val="252132508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p:txBody>
          <a:bodyPr/>
          <a:lstStyle/>
          <a:p>
            <a:r>
              <a:rPr lang="en-US">
                <a:effectLst/>
              </a:rPr>
              <a:t>Three Practical Findings</a:t>
            </a:r>
          </a:p>
        </p:txBody>
      </p:sp>
      <p:sp>
        <p:nvSpPr>
          <p:cNvPr id="206851" name="Rectangle 3"/>
          <p:cNvSpPr>
            <a:spLocks noGrp="1" noChangeArrowheads="1"/>
          </p:cNvSpPr>
          <p:nvPr>
            <p:ph type="body" idx="1"/>
          </p:nvPr>
        </p:nvSpPr>
        <p:spPr/>
        <p:txBody>
          <a:bodyPr/>
          <a:lstStyle/>
          <a:p>
            <a:pPr>
              <a:lnSpc>
                <a:spcPct val="80000"/>
              </a:lnSpc>
            </a:pPr>
            <a:r>
              <a:rPr lang="en-US" sz="2800" dirty="0">
                <a:effectLst/>
              </a:rPr>
              <a:t>In the field of complementary currencies, practice is ahead of theory</a:t>
            </a:r>
          </a:p>
          <a:p>
            <a:pPr>
              <a:lnSpc>
                <a:spcPct val="80000"/>
              </a:lnSpc>
            </a:pPr>
            <a:r>
              <a:rPr lang="en-US" sz="2800" dirty="0">
                <a:effectLst/>
              </a:rPr>
              <a:t>Contrary to key economic theory hypothesis assumed by Adam  Smith, money is </a:t>
            </a:r>
            <a:r>
              <a:rPr lang="en-US" sz="2800" i="1" dirty="0">
                <a:effectLst/>
              </a:rPr>
              <a:t>not </a:t>
            </a:r>
            <a:r>
              <a:rPr lang="en-US" sz="2800" dirty="0">
                <a:effectLst/>
              </a:rPr>
              <a:t>value neutral</a:t>
            </a:r>
          </a:p>
          <a:p>
            <a:pPr lvl="1">
              <a:lnSpc>
                <a:spcPct val="80000"/>
              </a:lnSpc>
            </a:pPr>
            <a:r>
              <a:rPr lang="en-US" sz="2000" b="1" dirty="0">
                <a:solidFill>
                  <a:srgbClr val="FFC000"/>
                </a:solidFill>
                <a:effectLst/>
              </a:rPr>
              <a:t>Different types of money encourage different types of transactions, and different relationships between people</a:t>
            </a:r>
          </a:p>
          <a:p>
            <a:pPr>
              <a:lnSpc>
                <a:spcPct val="80000"/>
              </a:lnSpc>
            </a:pPr>
            <a:r>
              <a:rPr lang="en-US" sz="2800" dirty="0">
                <a:effectLst/>
              </a:rPr>
              <a:t>Complementary Currencies solve social problems</a:t>
            </a:r>
          </a:p>
          <a:p>
            <a:pPr>
              <a:lnSpc>
                <a:spcPct val="80000"/>
              </a:lnSpc>
              <a:buFont typeface="Wingdings" pitchFamily="2" charset="2"/>
              <a:buNone/>
            </a:pPr>
            <a:r>
              <a:rPr lang="en-US" sz="2800" dirty="0">
                <a:effectLst/>
              </a:rPr>
              <a:t>	without taxation or governmental bureaucracies</a:t>
            </a:r>
          </a:p>
          <a:p>
            <a:pPr lvl="1">
              <a:lnSpc>
                <a:spcPct val="80000"/>
              </a:lnSpc>
            </a:pPr>
            <a:r>
              <a:rPr lang="en-US" sz="2000" dirty="0">
                <a:effectLst/>
              </a:rPr>
              <a:t>Dampens shocks to social/political system from 	economic/monetary instabilities</a:t>
            </a:r>
          </a:p>
          <a:p>
            <a:pPr lvl="1">
              <a:lnSpc>
                <a:spcPct val="80000"/>
              </a:lnSpc>
            </a:pPr>
            <a:r>
              <a:rPr lang="en-US" sz="2000" dirty="0">
                <a:effectLst/>
              </a:rPr>
              <a:t>Creates a more stable, predictable and “gentler”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a:xfrm>
            <a:off x="457200" y="762000"/>
            <a:ext cx="8229600" cy="1143000"/>
          </a:xfrm>
        </p:spPr>
        <p:txBody>
          <a:bodyPr/>
          <a:lstStyle/>
          <a:p>
            <a:r>
              <a:rPr lang="en-US" sz="4000"/>
              <a:t>Therefore, in our world, we have become “fated” to have our lives run by our emotions around these three issues.</a:t>
            </a:r>
          </a:p>
        </p:txBody>
      </p:sp>
      <p:sp>
        <p:nvSpPr>
          <p:cNvPr id="33795" name="Rectangle 3"/>
          <p:cNvSpPr>
            <a:spLocks noGrp="1" noChangeArrowheads="1"/>
          </p:cNvSpPr>
          <p:nvPr>
            <p:ph type="body" idx="1"/>
          </p:nvPr>
        </p:nvSpPr>
        <p:spPr>
          <a:xfrm>
            <a:off x="457200" y="3124200"/>
            <a:ext cx="8229600" cy="3519488"/>
          </a:xfrm>
        </p:spPr>
        <p:txBody>
          <a:bodyPr/>
          <a:lstStyle/>
          <a:p>
            <a:r>
              <a:rPr lang="en-US"/>
              <a:t>Significantly, sex, death and money happen to be the three main attributes of one single archetype - the Great Mother - that has been the object of systematic repression for several millennia in Western history.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rrowheads="1"/>
          </p:cNvSpPr>
          <p:nvPr>
            <p:ph type="title"/>
          </p:nvPr>
        </p:nvSpPr>
        <p:spPr/>
        <p:txBody>
          <a:bodyPr/>
          <a:lstStyle/>
          <a:p>
            <a:r>
              <a:rPr lang="en-US" sz="4000"/>
              <a:t>Exploring Contemporary Currency with the Great Mother</a:t>
            </a:r>
          </a:p>
        </p:txBody>
      </p:sp>
      <p:sp>
        <p:nvSpPr>
          <p:cNvPr id="220163" name="Rectangle 3"/>
          <p:cNvSpPr>
            <a:spLocks noGrp="1" noChangeArrowheads="1"/>
          </p:cNvSpPr>
          <p:nvPr>
            <p:ph type="body" idx="1"/>
          </p:nvPr>
        </p:nvSpPr>
        <p:spPr/>
        <p:txBody>
          <a:bodyPr/>
          <a:lstStyle/>
          <a:p>
            <a:r>
              <a:rPr lang="en-US"/>
              <a:t>Three major types of Yang currency are recognized, with gradual evolution from one to the other:</a:t>
            </a:r>
          </a:p>
          <a:p>
            <a:pPr lvl="1"/>
            <a:r>
              <a:rPr lang="en-US"/>
              <a:t>Commodity Money</a:t>
            </a:r>
          </a:p>
          <a:p>
            <a:pPr lvl="1"/>
            <a:r>
              <a:rPr lang="en-US"/>
              <a:t>Standardized Coinage</a:t>
            </a:r>
          </a:p>
          <a:p>
            <a:pPr lvl="1"/>
            <a:r>
              <a:rPr lang="en-US"/>
              <a:t>Fiat Currency</a:t>
            </a:r>
          </a:p>
          <a:p>
            <a:pPr lvl="1"/>
            <a:endParaRPr lang="en-US"/>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rrowheads="1"/>
          </p:cNvSpPr>
          <p:nvPr>
            <p:ph type="title"/>
          </p:nvPr>
        </p:nvSpPr>
        <p:spPr/>
        <p:txBody>
          <a:bodyPr/>
          <a:lstStyle/>
          <a:p>
            <a:r>
              <a:rPr lang="en-US"/>
              <a:t>Commodity Money</a:t>
            </a:r>
          </a:p>
        </p:txBody>
      </p:sp>
      <p:sp>
        <p:nvSpPr>
          <p:cNvPr id="221187" name="Rectangle 3"/>
          <p:cNvSpPr>
            <a:spLocks noGrp="1" noChangeArrowheads="1"/>
          </p:cNvSpPr>
          <p:nvPr>
            <p:ph type="body" idx="1"/>
          </p:nvPr>
        </p:nvSpPr>
        <p:spPr/>
        <p:txBody>
          <a:bodyPr/>
          <a:lstStyle/>
          <a:p>
            <a:r>
              <a:rPr lang="en-US"/>
              <a:t>Use as currency of a commodity that is widely needed:</a:t>
            </a:r>
          </a:p>
          <a:p>
            <a:pPr lvl="1"/>
            <a:r>
              <a:rPr lang="en-US"/>
              <a:t>Cattle, salt, copper ingots, leather, tobacco, nails, rice</a:t>
            </a:r>
          </a:p>
          <a:p>
            <a:pPr lvl="1"/>
            <a:r>
              <a:rPr lang="en-US"/>
              <a:t>The word “Salary” still means salt</a:t>
            </a:r>
          </a:p>
          <a:p>
            <a:r>
              <a:rPr lang="en-US"/>
              <a:t>During times of upheaval, commodities often become the </a:t>
            </a:r>
            <a:r>
              <a:rPr lang="en-US" i="1"/>
              <a:t>de facto </a:t>
            </a:r>
            <a:r>
              <a:rPr lang="en-US"/>
              <a:t>money.</a:t>
            </a:r>
          </a:p>
          <a:p>
            <a:pPr lvl="1"/>
            <a:r>
              <a:rPr lang="en-US"/>
              <a:t>Consider cigarettes in prison, in WW II, or during the recent collapse of the USSR</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rrowheads="1"/>
          </p:cNvSpPr>
          <p:nvPr>
            <p:ph type="title"/>
          </p:nvPr>
        </p:nvSpPr>
        <p:spPr>
          <a:xfrm>
            <a:off x="457200" y="0"/>
            <a:ext cx="8229600" cy="1143000"/>
          </a:xfrm>
        </p:spPr>
        <p:txBody>
          <a:bodyPr/>
          <a:lstStyle/>
          <a:p>
            <a:r>
              <a:rPr lang="en-US" sz="4000"/>
              <a:t>Wartime Commodity Currency</a:t>
            </a:r>
          </a:p>
        </p:txBody>
      </p:sp>
      <p:pic>
        <p:nvPicPr>
          <p:cNvPr id="21913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9140"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1"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19142"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19143"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19144"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19145"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19173" name="Oval 37"/>
          <p:cNvSpPr>
            <a:spLocks noChangeArrowheads="1"/>
          </p:cNvSpPr>
          <p:nvPr/>
        </p:nvSpPr>
        <p:spPr bwMode="auto">
          <a:xfrm>
            <a:off x="304800" y="2362200"/>
            <a:ext cx="2667000" cy="22098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9174" name="Text Box 38"/>
          <p:cNvSpPr txBox="1">
            <a:spLocks noChangeArrowheads="1"/>
          </p:cNvSpPr>
          <p:nvPr/>
        </p:nvSpPr>
        <p:spPr bwMode="auto">
          <a:xfrm>
            <a:off x="457200" y="3124200"/>
            <a:ext cx="1828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rgbClr val="FF3300"/>
                </a:solidFill>
              </a:rPr>
              <a:t>Wartime Commodity Currency</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Rot="1" noChangeArrowheads="1"/>
          </p:cNvSpPr>
          <p:nvPr>
            <p:ph type="title"/>
          </p:nvPr>
        </p:nvSpPr>
        <p:spPr/>
        <p:txBody>
          <a:bodyPr/>
          <a:lstStyle/>
          <a:p>
            <a:r>
              <a:rPr lang="en-US"/>
              <a:t>Authority Standardized Coinage</a:t>
            </a:r>
          </a:p>
        </p:txBody>
      </p:sp>
      <p:sp>
        <p:nvSpPr>
          <p:cNvPr id="222211" name="Rectangle 3"/>
          <p:cNvSpPr>
            <a:spLocks noGrp="1" noChangeArrowheads="1"/>
          </p:cNvSpPr>
          <p:nvPr>
            <p:ph type="body" idx="1"/>
          </p:nvPr>
        </p:nvSpPr>
        <p:spPr/>
        <p:txBody>
          <a:bodyPr/>
          <a:lstStyle/>
          <a:p>
            <a:r>
              <a:rPr lang="en-US"/>
              <a:t>The next step in currency evolution is the standardization of composition, quality and quantity of value in a coin, guaranteed by an authority.</a:t>
            </a:r>
          </a:p>
          <a:p>
            <a:r>
              <a:rPr lang="en-US"/>
              <a:t>Coins usually are stamped or minted, to differentiate them from unauthorized coins.</a:t>
            </a:r>
          </a:p>
          <a:p>
            <a:endParaRPr lang="en-US"/>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rrowheads="1"/>
          </p:cNvSpPr>
          <p:nvPr>
            <p:ph type="title"/>
          </p:nvPr>
        </p:nvSpPr>
        <p:spPr>
          <a:xfrm>
            <a:off x="457200" y="0"/>
            <a:ext cx="8229600" cy="1143000"/>
          </a:xfrm>
        </p:spPr>
        <p:txBody>
          <a:bodyPr/>
          <a:lstStyle/>
          <a:p>
            <a:r>
              <a:rPr lang="en-US" sz="4000"/>
              <a:t>Wartime Commodity Currency, and Authority-Issued Currency </a:t>
            </a:r>
          </a:p>
        </p:txBody>
      </p:sp>
      <p:pic>
        <p:nvPicPr>
          <p:cNvPr id="31641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6420"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1"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316422"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316423"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316424"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316425"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316426" name="Oval 10"/>
          <p:cNvSpPr>
            <a:spLocks noChangeArrowheads="1"/>
          </p:cNvSpPr>
          <p:nvPr/>
        </p:nvSpPr>
        <p:spPr bwMode="auto">
          <a:xfrm rot="4140617">
            <a:off x="2752725" y="-238125"/>
            <a:ext cx="1657350" cy="5486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27" name="Text Box 11"/>
          <p:cNvSpPr txBox="1">
            <a:spLocks noChangeArrowheads="1"/>
          </p:cNvSpPr>
          <p:nvPr/>
        </p:nvSpPr>
        <p:spPr bwMode="auto">
          <a:xfrm rot="-936318">
            <a:off x="2133600" y="1905000"/>
            <a:ext cx="31273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Authority-Issued Currencies</a:t>
            </a:r>
          </a:p>
        </p:txBody>
      </p:sp>
      <p:sp>
        <p:nvSpPr>
          <p:cNvPr id="316428" name="Oval 12"/>
          <p:cNvSpPr>
            <a:spLocks noChangeArrowheads="1"/>
          </p:cNvSpPr>
          <p:nvPr/>
        </p:nvSpPr>
        <p:spPr bwMode="auto">
          <a:xfrm>
            <a:off x="304800" y="2362200"/>
            <a:ext cx="2667000" cy="22098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29" name="Text Box 13"/>
          <p:cNvSpPr txBox="1">
            <a:spLocks noChangeArrowheads="1"/>
          </p:cNvSpPr>
          <p:nvPr/>
        </p:nvSpPr>
        <p:spPr bwMode="auto">
          <a:xfrm>
            <a:off x="457200" y="3124200"/>
            <a:ext cx="1828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rgbClr val="FF3300"/>
                </a:solidFill>
              </a:rPr>
              <a:t>Wartime Commodity Currency</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rrowheads="1"/>
          </p:cNvSpPr>
          <p:nvPr>
            <p:ph type="title"/>
          </p:nvPr>
        </p:nvSpPr>
        <p:spPr/>
        <p:txBody>
          <a:bodyPr/>
          <a:lstStyle/>
          <a:p>
            <a:r>
              <a:rPr lang="en-US"/>
              <a:t>Fiat Currency</a:t>
            </a:r>
          </a:p>
        </p:txBody>
      </p:sp>
      <p:sp>
        <p:nvSpPr>
          <p:cNvPr id="223235" name="Rectangle 3"/>
          <p:cNvSpPr>
            <a:spLocks noGrp="1" noChangeArrowheads="1"/>
          </p:cNvSpPr>
          <p:nvPr>
            <p:ph type="body" idx="1"/>
          </p:nvPr>
        </p:nvSpPr>
        <p:spPr/>
        <p:txBody>
          <a:bodyPr/>
          <a:lstStyle/>
          <a:p>
            <a:pPr>
              <a:lnSpc>
                <a:spcPct val="80000"/>
              </a:lnSpc>
            </a:pPr>
            <a:r>
              <a:rPr lang="en-US" sz="2800"/>
              <a:t>The third stage in evolution toward abstraction is “Fiat” currency.</a:t>
            </a:r>
          </a:p>
          <a:p>
            <a:pPr>
              <a:lnSpc>
                <a:spcPct val="80000"/>
              </a:lnSpc>
            </a:pPr>
            <a:r>
              <a:rPr lang="en-US" sz="2800"/>
              <a:t>Fiat means “Let it be”, as in “Fiat Lux”: Let there be Light.</a:t>
            </a:r>
          </a:p>
          <a:p>
            <a:pPr>
              <a:lnSpc>
                <a:spcPct val="80000"/>
              </a:lnSpc>
            </a:pPr>
            <a:r>
              <a:rPr lang="en-US" sz="2800"/>
              <a:t>Fiat Currency has no intrinsic value.  It may be something otherwise worthless, which is only considered to be money because an authority has said that it is money.</a:t>
            </a:r>
          </a:p>
          <a:p>
            <a:pPr>
              <a:lnSpc>
                <a:spcPct val="80000"/>
              </a:lnSpc>
            </a:pPr>
            <a:r>
              <a:rPr lang="en-US" sz="2800"/>
              <a:t>All national currencies today are fiat currencies, created as a bank debt.</a:t>
            </a:r>
          </a:p>
          <a:p>
            <a:pPr lvl="1">
              <a:lnSpc>
                <a:spcPct val="80000"/>
              </a:lnSpc>
            </a:pPr>
            <a:r>
              <a:rPr lang="en-US" sz="2400"/>
              <a:t>Rather than being something of value, our currencies are debt.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rrowheads="1"/>
          </p:cNvSpPr>
          <p:nvPr>
            <p:ph type="title"/>
          </p:nvPr>
        </p:nvSpPr>
        <p:spPr/>
        <p:txBody>
          <a:bodyPr/>
          <a:lstStyle/>
          <a:p>
            <a:r>
              <a:rPr lang="en-US"/>
              <a:t>Fiat Currencies</a:t>
            </a:r>
          </a:p>
        </p:txBody>
      </p:sp>
      <p:sp>
        <p:nvSpPr>
          <p:cNvPr id="224259" name="Rectangle 3"/>
          <p:cNvSpPr>
            <a:spLocks noGrp="1" noChangeArrowheads="1"/>
          </p:cNvSpPr>
          <p:nvPr>
            <p:ph type="body" idx="1"/>
          </p:nvPr>
        </p:nvSpPr>
        <p:spPr/>
        <p:txBody>
          <a:bodyPr/>
          <a:lstStyle/>
          <a:p>
            <a:r>
              <a:rPr lang="en-US"/>
              <a:t>Money created by “magic”</a:t>
            </a:r>
          </a:p>
          <a:p>
            <a:r>
              <a:rPr lang="en-US"/>
              <a:t>Central Bank (FRB) called “The Temple”, and the Chairman is referred to as “The High Priest”</a:t>
            </a:r>
          </a:p>
          <a:p>
            <a:r>
              <a:rPr lang="en-US"/>
              <a:t>Besides the Sovereign and Warrior, Fiat Currencies also need the action of the Magician Archetype</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rrowheads="1"/>
          </p:cNvSpPr>
          <p:nvPr>
            <p:ph type="title"/>
          </p:nvPr>
        </p:nvSpPr>
        <p:spPr>
          <a:xfrm>
            <a:off x="457200" y="0"/>
            <a:ext cx="8229600" cy="1143000"/>
          </a:xfrm>
        </p:spPr>
        <p:txBody>
          <a:bodyPr/>
          <a:lstStyle/>
          <a:p>
            <a:r>
              <a:rPr lang="en-US" sz="3200"/>
              <a:t>Bank-Debt National Currency</a:t>
            </a:r>
            <a:endParaRPr lang="en-US" sz="4000"/>
          </a:p>
        </p:txBody>
      </p:sp>
      <p:pic>
        <p:nvPicPr>
          <p:cNvPr id="22733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7332"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3"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27334"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27335"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27336"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27337"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27338" name="Oval 10"/>
          <p:cNvSpPr>
            <a:spLocks noChangeArrowheads="1"/>
          </p:cNvSpPr>
          <p:nvPr/>
        </p:nvSpPr>
        <p:spPr bwMode="auto">
          <a:xfrm rot="2854327">
            <a:off x="1353343" y="426244"/>
            <a:ext cx="3459163" cy="6321426"/>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7341" name="Text Box 13"/>
          <p:cNvSpPr txBox="1">
            <a:spLocks noChangeArrowheads="1"/>
          </p:cNvSpPr>
          <p:nvPr/>
        </p:nvSpPr>
        <p:spPr bwMode="auto">
          <a:xfrm rot="-2125263">
            <a:off x="990600" y="3048000"/>
            <a:ext cx="39243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Modern “Fiat” Bank-Debt Currencies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rrowheads="1"/>
          </p:cNvSpPr>
          <p:nvPr>
            <p:ph type="title"/>
          </p:nvPr>
        </p:nvSpPr>
        <p:spPr/>
        <p:txBody>
          <a:bodyPr/>
          <a:lstStyle/>
          <a:p>
            <a:r>
              <a:rPr lang="en-US"/>
              <a:t>Strong Yin Currencies</a:t>
            </a:r>
          </a:p>
        </p:txBody>
      </p:sp>
      <p:sp>
        <p:nvSpPr>
          <p:cNvPr id="225283" name="Rectangle 3"/>
          <p:cNvSpPr>
            <a:spLocks noGrp="1" noChangeArrowheads="1"/>
          </p:cNvSpPr>
          <p:nvPr>
            <p:ph type="body" idx="1"/>
          </p:nvPr>
        </p:nvSpPr>
        <p:spPr/>
        <p:txBody>
          <a:bodyPr/>
          <a:lstStyle/>
          <a:p>
            <a:pPr>
              <a:lnSpc>
                <a:spcPct val="90000"/>
              </a:lnSpc>
            </a:pPr>
            <a:r>
              <a:rPr lang="en-US"/>
              <a:t>Mutual Credit Systems always create enough money.</a:t>
            </a:r>
          </a:p>
          <a:p>
            <a:pPr>
              <a:lnSpc>
                <a:spcPct val="90000"/>
              </a:lnSpc>
            </a:pPr>
            <a:r>
              <a:rPr lang="en-US"/>
              <a:t>Sufficiency, not scarcity</a:t>
            </a:r>
          </a:p>
          <a:p>
            <a:pPr>
              <a:lnSpc>
                <a:spcPct val="90000"/>
              </a:lnSpc>
            </a:pPr>
            <a:r>
              <a:rPr lang="en-US"/>
              <a:t>Empower RELATIONSHIPS within the COMMUNITY</a:t>
            </a:r>
          </a:p>
          <a:p>
            <a:pPr>
              <a:lnSpc>
                <a:spcPct val="90000"/>
              </a:lnSpc>
            </a:pPr>
            <a:r>
              <a:rPr lang="en-US"/>
              <a:t>Activate the Lover and Great Mother Archetypes</a:t>
            </a:r>
          </a:p>
          <a:p>
            <a:pPr>
              <a:lnSpc>
                <a:spcPct val="90000"/>
              </a:lnSpc>
            </a:pPr>
            <a:r>
              <a:rPr lang="en-US"/>
              <a:t>This demonstrates why they are Complementary to national currencies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Rot="1" noChangeArrowheads="1"/>
          </p:cNvSpPr>
          <p:nvPr>
            <p:ph type="title"/>
          </p:nvPr>
        </p:nvSpPr>
        <p:spPr>
          <a:xfrm>
            <a:off x="457200" y="0"/>
            <a:ext cx="8229600" cy="1143000"/>
          </a:xfrm>
        </p:spPr>
        <p:txBody>
          <a:bodyPr/>
          <a:lstStyle/>
          <a:p>
            <a:r>
              <a:rPr lang="en-US" sz="4000"/>
              <a:t>Mutual Credit Currency Systems</a:t>
            </a:r>
            <a:endParaRPr lang="en-US" sz="4800"/>
          </a:p>
        </p:txBody>
      </p:sp>
      <p:pic>
        <p:nvPicPr>
          <p:cNvPr id="27136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1364"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5"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71366"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71367"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71368"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71369"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71371" name="Text Box 11"/>
          <p:cNvSpPr txBox="1">
            <a:spLocks noChangeArrowheads="1"/>
          </p:cNvSpPr>
          <p:nvPr/>
        </p:nvSpPr>
        <p:spPr bwMode="auto">
          <a:xfrm rot="-2086112">
            <a:off x="5062538" y="4027488"/>
            <a:ext cx="3127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rgbClr val="FF3300"/>
                </a:solidFill>
              </a:rPr>
              <a:t>Mutual Credit Currencies</a:t>
            </a:r>
          </a:p>
        </p:txBody>
      </p:sp>
      <p:sp>
        <p:nvSpPr>
          <p:cNvPr id="271372" name="Oval 12"/>
          <p:cNvSpPr>
            <a:spLocks noChangeArrowheads="1"/>
          </p:cNvSpPr>
          <p:nvPr/>
        </p:nvSpPr>
        <p:spPr bwMode="auto">
          <a:xfrm rot="1025961">
            <a:off x="4876800" y="2743200"/>
            <a:ext cx="3200400" cy="3962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p:txBody>
          <a:bodyPr/>
          <a:lstStyle/>
          <a:p>
            <a:r>
              <a:rPr lang="en-US"/>
              <a:t>Archetype</a:t>
            </a:r>
          </a:p>
        </p:txBody>
      </p:sp>
      <p:sp>
        <p:nvSpPr>
          <p:cNvPr id="35843" name="Rectangle 3"/>
          <p:cNvSpPr>
            <a:spLocks noGrp="1" noChangeArrowheads="1"/>
          </p:cNvSpPr>
          <p:nvPr>
            <p:ph type="body" idx="1"/>
          </p:nvPr>
        </p:nvSpPr>
        <p:spPr/>
        <p:txBody>
          <a:bodyPr/>
          <a:lstStyle/>
          <a:p>
            <a:r>
              <a:rPr lang="en-US"/>
              <a:t>a recurrent</a:t>
            </a:r>
            <a:r>
              <a:rPr lang="en-US" i="1"/>
              <a:t> image</a:t>
            </a:r>
            <a:r>
              <a:rPr lang="en-US"/>
              <a:t> that patterns human </a:t>
            </a:r>
            <a:r>
              <a:rPr lang="en-US" i="1"/>
              <a:t>emotions</a:t>
            </a:r>
            <a:r>
              <a:rPr lang="en-US"/>
              <a:t> and </a:t>
            </a:r>
            <a:r>
              <a:rPr lang="en-US" i="1"/>
              <a:t>behavior</a:t>
            </a:r>
            <a:r>
              <a:rPr lang="en-US"/>
              <a:t>, and which can be observed </a:t>
            </a:r>
            <a:r>
              <a:rPr lang="en-US" i="1"/>
              <a:t>across time and cultures</a:t>
            </a:r>
            <a:r>
              <a:rPr lang="en-US"/>
              <a:t>. </a:t>
            </a: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733800"/>
            <a:ext cx="8153400"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Rot="1" noChangeArrowheads="1"/>
          </p:cNvSpPr>
          <p:nvPr>
            <p:ph type="title"/>
          </p:nvPr>
        </p:nvSpPr>
        <p:spPr>
          <a:xfrm>
            <a:off x="457200" y="0"/>
            <a:ext cx="8229600" cy="1143000"/>
          </a:xfrm>
        </p:spPr>
        <p:txBody>
          <a:bodyPr/>
          <a:lstStyle/>
          <a:p>
            <a:r>
              <a:rPr lang="en-US" sz="2800"/>
              <a:t>Mutual Credit and Bank-Debt National Currency Systems as Complements to Each Other</a:t>
            </a:r>
            <a:r>
              <a:rPr lang="en-US" sz="3600"/>
              <a:t> </a:t>
            </a:r>
          </a:p>
        </p:txBody>
      </p:sp>
      <p:pic>
        <p:nvPicPr>
          <p:cNvPr id="27238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2388"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2389"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72390"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72391"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72392"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72393"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72394" name="Oval 10"/>
          <p:cNvSpPr>
            <a:spLocks noChangeArrowheads="1"/>
          </p:cNvSpPr>
          <p:nvPr/>
        </p:nvSpPr>
        <p:spPr bwMode="auto">
          <a:xfrm rot="2854327">
            <a:off x="1353343" y="426244"/>
            <a:ext cx="3459163" cy="6321426"/>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2395" name="Text Box 11"/>
          <p:cNvSpPr txBox="1">
            <a:spLocks noChangeArrowheads="1"/>
          </p:cNvSpPr>
          <p:nvPr/>
        </p:nvSpPr>
        <p:spPr bwMode="auto">
          <a:xfrm rot="-2086112">
            <a:off x="5062538" y="4027488"/>
            <a:ext cx="3127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rgbClr val="FF3300"/>
                </a:solidFill>
              </a:rPr>
              <a:t>Mutual Credit Currencies</a:t>
            </a:r>
          </a:p>
        </p:txBody>
      </p:sp>
      <p:sp>
        <p:nvSpPr>
          <p:cNvPr id="272396" name="Oval 12"/>
          <p:cNvSpPr>
            <a:spLocks noChangeArrowheads="1"/>
          </p:cNvSpPr>
          <p:nvPr/>
        </p:nvSpPr>
        <p:spPr bwMode="auto">
          <a:xfrm rot="1025961">
            <a:off x="4876800" y="2743200"/>
            <a:ext cx="3200400" cy="3962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2397" name="Text Box 13"/>
          <p:cNvSpPr txBox="1">
            <a:spLocks noChangeArrowheads="1"/>
          </p:cNvSpPr>
          <p:nvPr/>
        </p:nvSpPr>
        <p:spPr bwMode="auto">
          <a:xfrm rot="-2125263">
            <a:off x="990600" y="3048000"/>
            <a:ext cx="39243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Modern “Fiat” Bank-Debt Currencies</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rrowheads="1"/>
          </p:cNvSpPr>
          <p:nvPr>
            <p:ph type="title"/>
          </p:nvPr>
        </p:nvSpPr>
        <p:spPr/>
        <p:txBody>
          <a:bodyPr/>
          <a:lstStyle/>
          <a:p>
            <a:r>
              <a:rPr lang="en-US" sz="4000"/>
              <a:t>The Archetypal Human and the National Money System</a:t>
            </a:r>
          </a:p>
        </p:txBody>
      </p:sp>
      <p:sp>
        <p:nvSpPr>
          <p:cNvPr id="228355" name="Rectangle 3"/>
          <p:cNvSpPr>
            <a:spLocks noGrp="1" noChangeArrowheads="1"/>
          </p:cNvSpPr>
          <p:nvPr>
            <p:ph type="body" idx="1"/>
          </p:nvPr>
        </p:nvSpPr>
        <p:spPr/>
        <p:txBody>
          <a:bodyPr/>
          <a:lstStyle/>
          <a:p>
            <a:pPr marL="609600" indent="-609600">
              <a:buFont typeface="Wingdings" pitchFamily="2" charset="2"/>
              <a:buAutoNum type="arabicPeriod"/>
            </a:pPr>
            <a:r>
              <a:rPr lang="en-US"/>
              <a:t>the prevailing money system as a “strong Yang” construct;</a:t>
            </a:r>
          </a:p>
          <a:p>
            <a:pPr marL="609600" indent="-609600">
              <a:buFont typeface="Wingdings" pitchFamily="2" charset="2"/>
              <a:buAutoNum type="arabicPeriod"/>
            </a:pPr>
            <a:r>
              <a:rPr lang="en-US"/>
              <a:t>the consequences of the repression of the Great Mother; and</a:t>
            </a:r>
          </a:p>
          <a:p>
            <a:pPr marL="609600" indent="-609600">
              <a:buFont typeface="Wingdings" pitchFamily="2" charset="2"/>
              <a:buAutoNum type="arabicPeriod"/>
            </a:pPr>
            <a:r>
              <a:rPr lang="en-US"/>
              <a:t>the Yang shadow resonance.</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rrowheads="1"/>
          </p:cNvSpPr>
          <p:nvPr>
            <p:ph type="title"/>
          </p:nvPr>
        </p:nvSpPr>
        <p:spPr/>
        <p:txBody>
          <a:bodyPr/>
          <a:lstStyle/>
          <a:p>
            <a:r>
              <a:rPr lang="en-US" sz="4000"/>
              <a:t>The Prevailing Money System As A “Strong Yang” Construct</a:t>
            </a:r>
          </a:p>
        </p:txBody>
      </p:sp>
      <p:sp>
        <p:nvSpPr>
          <p:cNvPr id="229379" name="Rectangle 3"/>
          <p:cNvSpPr>
            <a:spLocks noGrp="1" noChangeArrowheads="1"/>
          </p:cNvSpPr>
          <p:nvPr>
            <p:ph type="body" idx="1"/>
          </p:nvPr>
        </p:nvSpPr>
        <p:spPr/>
        <p:txBody>
          <a:bodyPr/>
          <a:lstStyle/>
          <a:p>
            <a:pPr marL="609600" indent="-609600"/>
            <a:r>
              <a:rPr lang="en-US"/>
              <a:t>Our current monetary system requires strong hierarchical control via banks and central banks to operate</a:t>
            </a:r>
          </a:p>
          <a:p>
            <a:pPr marL="609600" indent="-609600"/>
            <a:r>
              <a:rPr lang="en-US"/>
              <a:t>It fosters competition and rewards accumulation of money</a:t>
            </a:r>
          </a:p>
          <a:p>
            <a:pPr marL="609600" indent="-609600"/>
            <a:r>
              <a:rPr lang="en-US"/>
              <a:t>The Strong Yang nature of the system activates only the Sovereign, Warrior and Magician archetypes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rrowheads="1"/>
          </p:cNvSpPr>
          <p:nvPr>
            <p:ph type="title"/>
          </p:nvPr>
        </p:nvSpPr>
        <p:spPr/>
        <p:txBody>
          <a:bodyPr/>
          <a:lstStyle/>
          <a:p>
            <a:r>
              <a:rPr lang="en-US" sz="4000"/>
              <a:t>The Consequences Of The Repression Of The Great Mother</a:t>
            </a:r>
          </a:p>
        </p:txBody>
      </p:sp>
      <p:sp>
        <p:nvSpPr>
          <p:cNvPr id="230403" name="Rectangle 3"/>
          <p:cNvSpPr>
            <a:spLocks noGrp="1" noChangeArrowheads="1"/>
          </p:cNvSpPr>
          <p:nvPr>
            <p:ph type="body" idx="1"/>
          </p:nvPr>
        </p:nvSpPr>
        <p:spPr/>
        <p:txBody>
          <a:bodyPr/>
          <a:lstStyle/>
          <a:p>
            <a:pPr marL="609600" indent="-609600"/>
            <a:r>
              <a:rPr lang="en-US"/>
              <a:t>A continuous repression of the Great Mother fits perfectly with the above Yang bias.</a:t>
            </a:r>
          </a:p>
          <a:p>
            <a:pPr marL="609600" indent="-609600"/>
            <a:r>
              <a:rPr lang="en-US"/>
              <a:t>The way the Great Mother archetype is dealt with in any society is one of the main forces shaping the money system</a:t>
            </a:r>
          </a:p>
          <a:p>
            <a:pPr marL="609600" indent="-609600"/>
            <a:r>
              <a:rPr lang="en-US"/>
              <a:t>The repression of the Great Mother would automatically build into the money system her two shadows of Greed and fear Scarcity.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rrowheads="1"/>
          </p:cNvSpPr>
          <p:nvPr>
            <p:ph type="title"/>
          </p:nvPr>
        </p:nvSpPr>
        <p:spPr/>
        <p:txBody>
          <a:bodyPr/>
          <a:lstStyle/>
          <a:p>
            <a:r>
              <a:rPr lang="en-US"/>
              <a:t>The Yang Shadow Resonance</a:t>
            </a:r>
          </a:p>
        </p:txBody>
      </p:sp>
      <p:sp>
        <p:nvSpPr>
          <p:cNvPr id="231427" name="Rectangle 3"/>
          <p:cNvSpPr>
            <a:spLocks noGrp="1" noChangeArrowheads="1"/>
          </p:cNvSpPr>
          <p:nvPr>
            <p:ph type="body" idx="1"/>
          </p:nvPr>
        </p:nvSpPr>
        <p:spPr>
          <a:xfrm>
            <a:off x="457200" y="1600200"/>
            <a:ext cx="4724400" cy="4525963"/>
          </a:xfrm>
        </p:spPr>
        <p:txBody>
          <a:bodyPr/>
          <a:lstStyle/>
          <a:p>
            <a:pPr marL="609600" indent="-609600">
              <a:lnSpc>
                <a:spcPct val="90000"/>
              </a:lnSpc>
            </a:pPr>
            <a:r>
              <a:rPr lang="en-US" sz="2800"/>
              <a:t>The Yang Imbalance demands that for any archetype not fully integrated, the Yang shadow becomes most available</a:t>
            </a:r>
          </a:p>
          <a:p>
            <a:pPr marL="609600" indent="-609600">
              <a:lnSpc>
                <a:spcPct val="90000"/>
              </a:lnSpc>
            </a:pPr>
            <a:r>
              <a:rPr lang="en-US" sz="2800"/>
              <a:t>Therefore, all of the Yang Shadows on the archetypal map become activated</a:t>
            </a:r>
          </a:p>
          <a:p>
            <a:pPr marL="609600" indent="-609600">
              <a:lnSpc>
                <a:spcPct val="90000"/>
              </a:lnSpc>
            </a:pPr>
            <a:r>
              <a:rPr lang="en-US" sz="2800"/>
              <a:t>This leads to the characteristics of our current money system</a:t>
            </a:r>
          </a:p>
        </p:txBody>
      </p:sp>
      <p:pic>
        <p:nvPicPr>
          <p:cNvPr id="2314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438400"/>
            <a:ext cx="190500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86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29" name="Oval 5"/>
          <p:cNvSpPr>
            <a:spLocks noChangeArrowheads="1"/>
          </p:cNvSpPr>
          <p:nvPr/>
        </p:nvSpPr>
        <p:spPr bwMode="auto">
          <a:xfrm>
            <a:off x="5943600" y="2362200"/>
            <a:ext cx="1981200" cy="1981200"/>
          </a:xfrm>
          <a:prstGeom prst="ellipse">
            <a:avLst/>
          </a:prstGeom>
          <a:noFill/>
          <a:ln w="127000">
            <a:solidFill>
              <a:srgbClr val="FF00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30" name="Line 6"/>
          <p:cNvSpPr>
            <a:spLocks noChangeShapeType="1"/>
          </p:cNvSpPr>
          <p:nvPr/>
        </p:nvSpPr>
        <p:spPr bwMode="auto">
          <a:xfrm flipV="1">
            <a:off x="6248400" y="2667000"/>
            <a:ext cx="1295400" cy="1371600"/>
          </a:xfrm>
          <a:prstGeom prst="line">
            <a:avLst/>
          </a:prstGeom>
          <a:noFill/>
          <a:ln w="1270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rrowheads="1"/>
          </p:cNvSpPr>
          <p:nvPr>
            <p:ph type="title"/>
          </p:nvPr>
        </p:nvSpPr>
        <p:spPr>
          <a:xfrm>
            <a:off x="457200" y="0"/>
            <a:ext cx="8458200" cy="1143000"/>
          </a:xfrm>
        </p:spPr>
        <p:txBody>
          <a:bodyPr/>
          <a:lstStyle/>
          <a:p>
            <a:r>
              <a:rPr lang="en-US" sz="3600"/>
              <a:t>The Archetypal Human, Values and Fears Activated by the National Money System</a:t>
            </a:r>
          </a:p>
        </p:txBody>
      </p:sp>
      <p:pic>
        <p:nvPicPr>
          <p:cNvPr id="2324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2452"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3" name="Text Box 5"/>
          <p:cNvSpPr txBox="1">
            <a:spLocks noChangeArrowheads="1"/>
          </p:cNvSpPr>
          <p:nvPr/>
        </p:nvSpPr>
        <p:spPr bwMode="auto">
          <a:xfrm>
            <a:off x="3581400" y="1524000"/>
            <a:ext cx="2133600" cy="896938"/>
          </a:xfrm>
          <a:prstGeom prst="rect">
            <a:avLst/>
          </a:prstGeom>
          <a:solidFill>
            <a:srgbClr val="00008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chemeClr val="hlink"/>
                </a:solidFill>
              </a:rPr>
              <a:t>Sovereign </a:t>
            </a:r>
            <a:r>
              <a:rPr lang="en-US" sz="2000" b="1">
                <a:solidFill>
                  <a:schemeClr val="hlink"/>
                </a:solidFill>
              </a:rPr>
              <a:t>(King/Queen)</a:t>
            </a:r>
          </a:p>
        </p:txBody>
      </p:sp>
      <p:sp>
        <p:nvSpPr>
          <p:cNvPr id="232454" name="Text Box 6"/>
          <p:cNvSpPr txBox="1">
            <a:spLocks noChangeArrowheads="1"/>
          </p:cNvSpPr>
          <p:nvPr/>
        </p:nvSpPr>
        <p:spPr bwMode="auto">
          <a:xfrm>
            <a:off x="1295400" y="2895600"/>
            <a:ext cx="1600200" cy="592138"/>
          </a:xfrm>
          <a:prstGeom prst="rect">
            <a:avLst/>
          </a:prstGeom>
          <a:solidFill>
            <a:srgbClr val="00008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chemeClr val="hlink"/>
                </a:solidFill>
              </a:rPr>
              <a:t>Warrior</a:t>
            </a:r>
          </a:p>
        </p:txBody>
      </p:sp>
      <p:sp>
        <p:nvSpPr>
          <p:cNvPr id="232455" name="Text Box 7"/>
          <p:cNvSpPr txBox="1">
            <a:spLocks noChangeArrowheads="1"/>
          </p:cNvSpPr>
          <p:nvPr/>
        </p:nvSpPr>
        <p:spPr bwMode="auto">
          <a:xfrm>
            <a:off x="838200" y="4953000"/>
            <a:ext cx="2514600" cy="836613"/>
          </a:xfrm>
          <a:prstGeom prst="rect">
            <a:avLst/>
          </a:prstGeom>
          <a:solidFill>
            <a:srgbClr val="00008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solidFill>
                  <a:schemeClr val="hlink"/>
                </a:solidFill>
              </a:rPr>
              <a:t>Magician </a:t>
            </a:r>
            <a:r>
              <a:rPr lang="en-US" sz="2000" b="1">
                <a:solidFill>
                  <a:schemeClr val="hlink"/>
                </a:solidFill>
              </a:rPr>
              <a:t>(Priest/Scientist)</a:t>
            </a:r>
          </a:p>
        </p:txBody>
      </p:sp>
      <p:sp>
        <p:nvSpPr>
          <p:cNvPr id="232456" name="Text Box 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232457" name="Text Box 9"/>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232458" name="Text Box 10"/>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232459" name="Text Box 11"/>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232460" name="Text Box 12"/>
          <p:cNvSpPr txBox="1">
            <a:spLocks noChangeArrowheads="1"/>
          </p:cNvSpPr>
          <p:nvPr/>
        </p:nvSpPr>
        <p:spPr bwMode="auto">
          <a:xfrm>
            <a:off x="7467600" y="2514600"/>
            <a:ext cx="12954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Addicted</a:t>
            </a:r>
          </a:p>
        </p:txBody>
      </p:sp>
      <p:sp>
        <p:nvSpPr>
          <p:cNvPr id="232461" name="Text Box 13"/>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232462" name="Text Box 14"/>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232463" name="Text Box 15"/>
          <p:cNvSpPr txBox="1">
            <a:spLocks noChangeArrowheads="1"/>
          </p:cNvSpPr>
          <p:nvPr/>
        </p:nvSpPr>
        <p:spPr bwMode="auto">
          <a:xfrm>
            <a:off x="5791200" y="1219200"/>
            <a:ext cx="3352800" cy="654050"/>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solidFill>
                  <a:schemeClr val="accent2"/>
                </a:solidFill>
                <a:latin typeface="Franklin Gothic Heavy" pitchFamily="34" charset="0"/>
              </a:rPr>
              <a:t>Shadows Activated by Conventional Money System</a:t>
            </a:r>
          </a:p>
        </p:txBody>
      </p:sp>
      <p:sp>
        <p:nvSpPr>
          <p:cNvPr id="232466" name="Text Box 18"/>
          <p:cNvSpPr txBox="1">
            <a:spLocks noChangeArrowheads="1"/>
          </p:cNvSpPr>
          <p:nvPr/>
        </p:nvSpPr>
        <p:spPr bwMode="auto">
          <a:xfrm>
            <a:off x="7848600" y="5943600"/>
            <a:ext cx="12954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Scarcity</a:t>
            </a:r>
          </a:p>
        </p:txBody>
      </p:sp>
      <p:sp>
        <p:nvSpPr>
          <p:cNvPr id="232473" name="Line 25"/>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74" name="Line 26"/>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75" name="Line 27"/>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76" name="Line 28"/>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80" name="Line 32"/>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81" name="Line 33"/>
          <p:cNvSpPr>
            <a:spLocks noChangeShapeType="1"/>
          </p:cNvSpPr>
          <p:nvPr/>
        </p:nvSpPr>
        <p:spPr bwMode="auto">
          <a:xfrm flipH="1">
            <a:off x="7543800" y="2895600"/>
            <a:ext cx="2286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83" name="Text Box 35"/>
          <p:cNvSpPr txBox="1">
            <a:spLocks noChangeArrowheads="1"/>
          </p:cNvSpPr>
          <p:nvPr/>
        </p:nvSpPr>
        <p:spPr bwMode="auto">
          <a:xfrm>
            <a:off x="0" y="1600200"/>
            <a:ext cx="3124200" cy="593725"/>
          </a:xfrm>
          <a:prstGeom prst="rect">
            <a:avLst/>
          </a:prstGeom>
          <a:solidFill>
            <a:srgbClr val="00008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chemeClr val="hlink"/>
                </a:solidFill>
                <a:latin typeface="Franklin Gothic Heavy" pitchFamily="34" charset="0"/>
              </a:rPr>
              <a:t>Archetypes Activated by Conventional Money System</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7" name="Rectangle 5"/>
          <p:cNvSpPr>
            <a:spLocks noGrp="1" noRot="1" noChangeArrowheads="1"/>
          </p:cNvSpPr>
          <p:nvPr>
            <p:ph type="title"/>
          </p:nvPr>
        </p:nvSpPr>
        <p:spPr/>
        <p:txBody>
          <a:bodyPr/>
          <a:lstStyle/>
          <a:p>
            <a:r>
              <a:rPr lang="en-US"/>
              <a:t>Tongan View on Yang Money</a:t>
            </a:r>
          </a:p>
        </p:txBody>
      </p:sp>
      <p:sp>
        <p:nvSpPr>
          <p:cNvPr id="233475" name="Rectangle 3"/>
          <p:cNvSpPr>
            <a:spLocks noGrp="1" noChangeArrowheads="1"/>
          </p:cNvSpPr>
          <p:nvPr>
            <p:ph type="body" sz="half" idx="1"/>
          </p:nvPr>
        </p:nvSpPr>
        <p:spPr>
          <a:xfrm>
            <a:off x="457200" y="1600200"/>
            <a:ext cx="5181600" cy="4525963"/>
          </a:xfrm>
        </p:spPr>
        <p:txBody>
          <a:bodyPr/>
          <a:lstStyle/>
          <a:p>
            <a:pPr>
              <a:lnSpc>
                <a:spcPct val="80000"/>
              </a:lnSpc>
              <a:buFont typeface="Wingdings" pitchFamily="2" charset="2"/>
              <a:buNone/>
            </a:pPr>
            <a:r>
              <a:rPr lang="en-US" sz="2000"/>
              <a:t>    “Of course, money is easy to handle and it is practical. But, as it does not rot, if it is preserved, people put it aside instead of sharing with others (as a chief should do) and they become selfish. On the other hand if food is the most precious possession a man has (as should be the case because it is the most useful and necessary thing) he cannot save it and one will be obliged either to exchange it for another useful object or share it with his neighbors, lower chiefs and all people in his care, and that for nothing without any exchange. </a:t>
            </a:r>
            <a:r>
              <a:rPr lang="en-US" sz="2400" b="1" i="1"/>
              <a:t>I know very well now what makes Europeans so selfish - it is their money</a:t>
            </a:r>
            <a:r>
              <a:rPr lang="en-US" sz="2400" b="1"/>
              <a:t>.”</a:t>
            </a:r>
          </a:p>
          <a:p>
            <a:pPr>
              <a:lnSpc>
                <a:spcPct val="80000"/>
              </a:lnSpc>
              <a:buFont typeface="Wingdings" pitchFamily="2" charset="2"/>
              <a:buNone/>
            </a:pPr>
            <a:r>
              <a:rPr lang="en-US" sz="2000"/>
              <a:t>	Chief Finow of Tonga</a:t>
            </a:r>
          </a:p>
        </p:txBody>
      </p:sp>
      <p:pic>
        <p:nvPicPr>
          <p:cNvPr id="2334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05000"/>
            <a:ext cx="2605088"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rrowheads="1"/>
          </p:cNvSpPr>
          <p:nvPr>
            <p:ph type="title"/>
          </p:nvPr>
        </p:nvSpPr>
        <p:spPr/>
        <p:txBody>
          <a:bodyPr/>
          <a:lstStyle/>
          <a:p>
            <a:r>
              <a:rPr lang="en-US"/>
              <a:t>Consciousness Evolution</a:t>
            </a:r>
          </a:p>
        </p:txBody>
      </p:sp>
      <p:sp>
        <p:nvSpPr>
          <p:cNvPr id="236547" name="Rectangle 3"/>
          <p:cNvSpPr>
            <a:spLocks noGrp="1" noChangeArrowheads="1"/>
          </p:cNvSpPr>
          <p:nvPr>
            <p:ph type="body" idx="1"/>
          </p:nvPr>
        </p:nvSpPr>
        <p:spPr>
          <a:xfrm>
            <a:off x="762000" y="1600200"/>
            <a:ext cx="7391400" cy="4525963"/>
          </a:xfrm>
        </p:spPr>
        <p:txBody>
          <a:bodyPr/>
          <a:lstStyle/>
          <a:p>
            <a:r>
              <a:rPr lang="en-US"/>
              <a:t>Now we will examine different societies with different sets of active archetypes, and see what different cultures may result.</a:t>
            </a:r>
          </a:p>
        </p:txBody>
      </p:sp>
      <p:pic>
        <p:nvPicPr>
          <p:cNvPr id="236548" name="Picture 4"/>
          <p:cNvPicPr>
            <a:picLocks noChangeAspect="1" noChangeArrowheads="1"/>
          </p:cNvPicPr>
          <p:nvPr/>
        </p:nvPicPr>
        <p:blipFill>
          <a:blip r:embed="rId2">
            <a:extLst>
              <a:ext uri="{28A0092B-C50C-407E-A947-70E740481C1C}">
                <a14:useLocalDpi xmlns:a14="http://schemas.microsoft.com/office/drawing/2010/main" val="0"/>
              </a:ext>
            </a:extLst>
          </a:blip>
          <a:srcRect t="26520" b="25264"/>
          <a:stretch>
            <a:fillRect/>
          </a:stretch>
        </p:blipFill>
        <p:spPr bwMode="auto">
          <a:xfrm>
            <a:off x="838200" y="3581400"/>
            <a:ext cx="7267575" cy="262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rrowheads="1"/>
          </p:cNvSpPr>
          <p:nvPr>
            <p:ph type="title"/>
          </p:nvPr>
        </p:nvSpPr>
        <p:spPr/>
        <p:txBody>
          <a:bodyPr/>
          <a:lstStyle/>
          <a:p>
            <a:r>
              <a:rPr lang="en-US" sz="4000"/>
              <a:t>Matrifocal Society and the Missing Warrior</a:t>
            </a:r>
          </a:p>
        </p:txBody>
      </p:sp>
      <p:sp>
        <p:nvSpPr>
          <p:cNvPr id="237571" name="Rectangle 3"/>
          <p:cNvSpPr>
            <a:spLocks noGrp="1" noChangeArrowheads="1"/>
          </p:cNvSpPr>
          <p:nvPr>
            <p:ph type="body" idx="1"/>
          </p:nvPr>
        </p:nvSpPr>
        <p:spPr>
          <a:xfrm>
            <a:off x="457200" y="1600200"/>
            <a:ext cx="4114800" cy="4525963"/>
          </a:xfrm>
        </p:spPr>
        <p:txBody>
          <a:bodyPr/>
          <a:lstStyle/>
          <a:p>
            <a:pPr>
              <a:lnSpc>
                <a:spcPct val="80000"/>
              </a:lnSpc>
            </a:pPr>
            <a:r>
              <a:rPr lang="en-US" sz="2800"/>
              <a:t>30,000 BC to 3,000 BC</a:t>
            </a:r>
          </a:p>
          <a:p>
            <a:pPr>
              <a:lnSpc>
                <a:spcPct val="80000"/>
              </a:lnSpc>
            </a:pPr>
            <a:r>
              <a:rPr lang="en-US" sz="2800"/>
              <a:t>No evidence of weapons in some of these societies</a:t>
            </a:r>
          </a:p>
          <a:p>
            <a:pPr>
              <a:lnSpc>
                <a:spcPct val="80000"/>
              </a:lnSpc>
            </a:pPr>
            <a:r>
              <a:rPr lang="en-US" sz="2800"/>
              <a:t>If you live in a peaceful society where no one has attacked you in several thousand years, it may seem counterproductive to keep up a warrior class</a:t>
            </a:r>
          </a:p>
          <a:p>
            <a:pPr>
              <a:lnSpc>
                <a:spcPct val="80000"/>
              </a:lnSpc>
            </a:pPr>
            <a:r>
              <a:rPr lang="en-US" sz="2800"/>
              <a:t>Left them vulnerable when the Indo-Europeans came</a:t>
            </a:r>
          </a:p>
        </p:txBody>
      </p:sp>
      <p:pic>
        <p:nvPicPr>
          <p:cNvPr id="2375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286000"/>
            <a:ext cx="4114800" cy="291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rrowheads="1"/>
          </p:cNvSpPr>
          <p:nvPr>
            <p:ph type="title"/>
          </p:nvPr>
        </p:nvSpPr>
        <p:spPr/>
        <p:txBody>
          <a:bodyPr/>
          <a:lstStyle/>
          <a:p>
            <a:r>
              <a:rPr lang="en-US" sz="4000"/>
              <a:t>Indo-European Invasions and the Missing Lover</a:t>
            </a:r>
          </a:p>
        </p:txBody>
      </p:sp>
      <p:sp>
        <p:nvSpPr>
          <p:cNvPr id="238595" name="Rectangle 3"/>
          <p:cNvSpPr>
            <a:spLocks noGrp="1" noChangeArrowheads="1"/>
          </p:cNvSpPr>
          <p:nvPr>
            <p:ph type="body" idx="1"/>
          </p:nvPr>
        </p:nvSpPr>
        <p:spPr>
          <a:xfrm>
            <a:off x="457200" y="1600200"/>
            <a:ext cx="4495800" cy="4525963"/>
          </a:xfrm>
        </p:spPr>
        <p:txBody>
          <a:bodyPr/>
          <a:lstStyle/>
          <a:p>
            <a:pPr>
              <a:lnSpc>
                <a:spcPct val="80000"/>
              </a:lnSpc>
            </a:pPr>
            <a:r>
              <a:rPr lang="en-US" sz="2800"/>
              <a:t>Archetypes active in Indo-European society were the Sovereign, Warrior, Magician and Provider</a:t>
            </a:r>
          </a:p>
          <a:p>
            <a:pPr>
              <a:lnSpc>
                <a:spcPct val="80000"/>
              </a:lnSpc>
            </a:pPr>
            <a:r>
              <a:rPr lang="en-US" sz="2800"/>
              <a:t>Lover archetype was missing</a:t>
            </a:r>
          </a:p>
          <a:p>
            <a:pPr>
              <a:lnSpc>
                <a:spcPct val="80000"/>
              </a:lnSpc>
            </a:pPr>
            <a:r>
              <a:rPr lang="en-US" sz="2800"/>
              <a:t>This made them efficient in attacking and marauding unprotected cultures</a:t>
            </a:r>
          </a:p>
          <a:p>
            <a:pPr>
              <a:lnSpc>
                <a:spcPct val="80000"/>
              </a:lnSpc>
            </a:pPr>
            <a:r>
              <a:rPr lang="en-US" sz="2800"/>
              <a:t>Ethnic Cleansing began in these societies, and continues today</a:t>
            </a:r>
          </a:p>
        </p:txBody>
      </p:sp>
      <p:pic>
        <p:nvPicPr>
          <p:cNvPr id="2385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05000"/>
            <a:ext cx="309562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marL="0" indent="0">
              <a:buNone/>
            </a:pPr>
            <a:r>
              <a:rPr lang="en-US" sz="3000" dirty="0"/>
              <a:t>This is an exploration of the relationship between the type of money a culture uses, and the way the culture itself behaves.  It starts with a look at archetypal psychology, and the unconscious factors activated by different types of money, explores a missing archetype from modern money systems, and examines how that missing archetype was active in the High Middle Ages (builders of the cathedrals) and Dynastic Egypt.  It explores different modern money types, and looks at the characteristics of the ideal type. Finally, it explores the cultural characteristics of a people who could use the ideal money system.</a:t>
            </a:r>
          </a:p>
        </p:txBody>
      </p:sp>
    </p:spTree>
    <p:extLst>
      <p:ext uri="{BB962C8B-B14F-4D97-AF65-F5344CB8AC3E}">
        <p14:creationId xmlns:p14="http://schemas.microsoft.com/office/powerpoint/2010/main" val="2829921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r>
              <a:rPr lang="en-US"/>
              <a:t>Shadow</a:t>
            </a:r>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600200"/>
            <a:ext cx="3116263"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19" name="Rectangle 3"/>
          <p:cNvSpPr>
            <a:spLocks noGrp="1" noChangeArrowheads="1"/>
          </p:cNvSpPr>
          <p:nvPr>
            <p:ph type="body" idx="1"/>
          </p:nvPr>
        </p:nvSpPr>
        <p:spPr/>
        <p:txBody>
          <a:bodyPr/>
          <a:lstStyle/>
          <a:p>
            <a:r>
              <a:rPr lang="en-US"/>
              <a:t>The Shadow is the way an Archetype manifests whenever it is repressed.</a:t>
            </a:r>
          </a:p>
          <a:p>
            <a:r>
              <a:rPr lang="en-US"/>
              <a:t>The Shadow reforms the external world to match the deficit in the internal world.</a:t>
            </a:r>
          </a:p>
          <a:p>
            <a:r>
              <a:rPr lang="en-US"/>
              <a:t>The Shadow can be “the elephant in the room,” the means for the subconscious to show the conscious the way to wholeness.</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rrowheads="1"/>
          </p:cNvSpPr>
          <p:nvPr>
            <p:ph type="title"/>
          </p:nvPr>
        </p:nvSpPr>
        <p:spPr/>
        <p:txBody>
          <a:bodyPr/>
          <a:lstStyle/>
          <a:p>
            <a:r>
              <a:rPr lang="en-US" sz="4000"/>
              <a:t>Christianity and the Missing Great Mother Archetype</a:t>
            </a:r>
          </a:p>
        </p:txBody>
      </p:sp>
      <p:sp>
        <p:nvSpPr>
          <p:cNvPr id="239619" name="Rectangle 3"/>
          <p:cNvSpPr>
            <a:spLocks noGrp="1" noChangeArrowheads="1"/>
          </p:cNvSpPr>
          <p:nvPr>
            <p:ph type="body" idx="1"/>
          </p:nvPr>
        </p:nvSpPr>
        <p:spPr>
          <a:xfrm>
            <a:off x="457200" y="1600200"/>
            <a:ext cx="4114800" cy="4525963"/>
          </a:xfrm>
        </p:spPr>
        <p:txBody>
          <a:bodyPr/>
          <a:lstStyle/>
          <a:p>
            <a:pPr>
              <a:lnSpc>
                <a:spcPct val="80000"/>
              </a:lnSpc>
            </a:pPr>
            <a:r>
              <a:rPr lang="en-US" sz="2800"/>
              <a:t>In reaction to the ferocity of classical Greece and Rome, Christianity re-established the Lover in an asexual form as Jesus the Christ</a:t>
            </a:r>
          </a:p>
          <a:p>
            <a:pPr>
              <a:lnSpc>
                <a:spcPct val="80000"/>
              </a:lnSpc>
            </a:pPr>
            <a:r>
              <a:rPr lang="en-US" sz="2800"/>
              <a:t>We have already seen how the Great Mother archetype was missing in this culture</a:t>
            </a:r>
          </a:p>
          <a:p>
            <a:pPr>
              <a:lnSpc>
                <a:spcPct val="80000"/>
              </a:lnSpc>
            </a:pPr>
            <a:r>
              <a:rPr lang="en-US" sz="2800"/>
              <a:t>Once again, only four of the archetypes are active</a:t>
            </a:r>
          </a:p>
        </p:txBody>
      </p:sp>
      <p:pic>
        <p:nvPicPr>
          <p:cNvPr id="2396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752600"/>
            <a:ext cx="271145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rrowheads="1"/>
          </p:cNvSpPr>
          <p:nvPr>
            <p:ph type="title"/>
          </p:nvPr>
        </p:nvSpPr>
        <p:spPr/>
        <p:txBody>
          <a:bodyPr/>
          <a:lstStyle/>
          <a:p>
            <a:r>
              <a:rPr lang="en-US"/>
              <a:t>A New Value System: Integration</a:t>
            </a:r>
          </a:p>
        </p:txBody>
      </p:sp>
      <p:sp>
        <p:nvSpPr>
          <p:cNvPr id="240643" name="Rectangle 3"/>
          <p:cNvSpPr>
            <a:spLocks noGrp="1" noChangeArrowheads="1"/>
          </p:cNvSpPr>
          <p:nvPr>
            <p:ph type="body" idx="1"/>
          </p:nvPr>
        </p:nvSpPr>
        <p:spPr/>
        <p:txBody>
          <a:bodyPr/>
          <a:lstStyle/>
          <a:p>
            <a:r>
              <a:rPr lang="en-US"/>
              <a:t>Integration allows the incorporation of all other value systems, with their archetypes and shadows, into one whole</a:t>
            </a:r>
          </a:p>
          <a:p>
            <a:r>
              <a:rPr lang="en-US"/>
              <a:t>Without rejecting other cultures or systems as “wrong”, it allows learning from the desirable aspects, and learning from their not-so-desirable aspects.</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rrowheads="1"/>
          </p:cNvSpPr>
          <p:nvPr>
            <p:ph type="title"/>
          </p:nvPr>
        </p:nvSpPr>
        <p:spPr/>
        <p:txBody>
          <a:bodyPr/>
          <a:lstStyle/>
          <a:p>
            <a:r>
              <a:rPr lang="en-US" sz="4000"/>
              <a:t>Evolution of the Three Subcultures</a:t>
            </a:r>
            <a:br>
              <a:rPr lang="en-US" sz="4000"/>
            </a:br>
            <a:r>
              <a:rPr lang="en-US" sz="3600"/>
              <a:t>(Millions of Adults, US 1965-2000)</a:t>
            </a:r>
          </a:p>
        </p:txBody>
      </p:sp>
      <p:pic>
        <p:nvPicPr>
          <p:cNvPr id="24166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t="23462"/>
          <a:stretch>
            <a:fillRect/>
          </a:stretch>
        </p:blipFill>
        <p:spPr bwMode="auto">
          <a:xfrm>
            <a:off x="0" y="1727200"/>
            <a:ext cx="95250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9" name="Text Box 5"/>
          <p:cNvSpPr txBox="1">
            <a:spLocks noChangeArrowheads="1"/>
          </p:cNvSpPr>
          <p:nvPr/>
        </p:nvSpPr>
        <p:spPr bwMode="auto">
          <a:xfrm>
            <a:off x="6477000" y="1447800"/>
            <a:ext cx="2133600" cy="65405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After Paul Ray, 1996, Noetic Sciences</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rrowheads="1"/>
          </p:cNvSpPr>
          <p:nvPr>
            <p:ph type="title"/>
          </p:nvPr>
        </p:nvSpPr>
        <p:spPr/>
        <p:txBody>
          <a:bodyPr/>
          <a:lstStyle/>
          <a:p>
            <a:r>
              <a:rPr lang="en-US"/>
              <a:t>Traditionalist Subculture</a:t>
            </a:r>
          </a:p>
        </p:txBody>
      </p:sp>
      <p:sp>
        <p:nvSpPr>
          <p:cNvPr id="242691" name="Rectangle 3"/>
          <p:cNvSpPr>
            <a:spLocks noGrp="1" noChangeArrowheads="1"/>
          </p:cNvSpPr>
          <p:nvPr>
            <p:ph type="body" idx="1"/>
          </p:nvPr>
        </p:nvSpPr>
        <p:spPr>
          <a:xfrm>
            <a:off x="457200" y="1600200"/>
            <a:ext cx="4876800" cy="4525963"/>
          </a:xfrm>
        </p:spPr>
        <p:txBody>
          <a:bodyPr/>
          <a:lstStyle/>
          <a:p>
            <a:pPr>
              <a:lnSpc>
                <a:spcPct val="90000"/>
              </a:lnSpc>
            </a:pPr>
            <a:r>
              <a:rPr lang="en-US" sz="2400"/>
              <a:t>Primarily “religious conservatives”</a:t>
            </a:r>
          </a:p>
          <a:p>
            <a:pPr>
              <a:lnSpc>
                <a:spcPct val="90000"/>
              </a:lnSpc>
            </a:pPr>
            <a:r>
              <a:rPr lang="en-US" sz="2400"/>
              <a:t>A culture of memory and simplification</a:t>
            </a:r>
          </a:p>
          <a:p>
            <a:pPr>
              <a:lnSpc>
                <a:spcPct val="90000"/>
              </a:lnSpc>
            </a:pPr>
            <a:r>
              <a:rPr lang="en-US" sz="2400"/>
              <a:t>Base their hopes in the recovery of small town America</a:t>
            </a:r>
          </a:p>
          <a:p>
            <a:pPr>
              <a:lnSpc>
                <a:spcPct val="90000"/>
              </a:lnSpc>
            </a:pPr>
            <a:r>
              <a:rPr lang="en-US" sz="2400"/>
              <a:t>Believe life was better when “men were men,” things were simpler, rules were clear</a:t>
            </a:r>
          </a:p>
          <a:p>
            <a:pPr>
              <a:lnSpc>
                <a:spcPct val="90000"/>
              </a:lnSpc>
            </a:pPr>
            <a:r>
              <a:rPr lang="en-US" sz="2400"/>
              <a:t>John Wayne movies, 4</a:t>
            </a:r>
            <a:r>
              <a:rPr lang="en-US" sz="2400" baseline="30000"/>
              <a:t>th</a:t>
            </a:r>
            <a:r>
              <a:rPr lang="en-US" sz="2400"/>
              <a:t> of July speeches and parades reflect their values</a:t>
            </a:r>
          </a:p>
        </p:txBody>
      </p:sp>
      <p:pic>
        <p:nvPicPr>
          <p:cNvPr id="242692" name="Picture 4"/>
          <p:cNvPicPr>
            <a:picLocks noChangeAspect="1" noChangeArrowheads="1"/>
          </p:cNvPicPr>
          <p:nvPr/>
        </p:nvPicPr>
        <p:blipFill>
          <a:blip r:embed="rId2">
            <a:extLst>
              <a:ext uri="{28A0092B-C50C-407E-A947-70E740481C1C}">
                <a14:useLocalDpi xmlns:a14="http://schemas.microsoft.com/office/drawing/2010/main" val="0"/>
              </a:ext>
            </a:extLst>
          </a:blip>
          <a:srcRect l="8000" r="10001"/>
          <a:stretch>
            <a:fillRect/>
          </a:stretch>
        </p:blipFill>
        <p:spPr bwMode="auto">
          <a:xfrm>
            <a:off x="5334000" y="1600200"/>
            <a:ext cx="34988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rrowheads="1"/>
          </p:cNvSpPr>
          <p:nvPr>
            <p:ph type="title"/>
          </p:nvPr>
        </p:nvSpPr>
        <p:spPr/>
        <p:txBody>
          <a:bodyPr/>
          <a:lstStyle/>
          <a:p>
            <a:r>
              <a:rPr lang="en-US"/>
              <a:t>Modernist Subculture</a:t>
            </a:r>
          </a:p>
        </p:txBody>
      </p:sp>
      <p:sp>
        <p:nvSpPr>
          <p:cNvPr id="243715" name="Rectangle 3"/>
          <p:cNvSpPr>
            <a:spLocks noGrp="1" noChangeArrowheads="1"/>
          </p:cNvSpPr>
          <p:nvPr>
            <p:ph type="body" idx="1"/>
          </p:nvPr>
        </p:nvSpPr>
        <p:spPr>
          <a:xfrm>
            <a:off x="457200" y="1600200"/>
            <a:ext cx="5715000" cy="4525963"/>
          </a:xfrm>
        </p:spPr>
        <p:txBody>
          <a:bodyPr/>
          <a:lstStyle/>
          <a:p>
            <a:pPr>
              <a:lnSpc>
                <a:spcPct val="80000"/>
              </a:lnSpc>
            </a:pPr>
            <a:r>
              <a:rPr lang="en-US" sz="2000"/>
              <a:t>The predominant Western world-view</a:t>
            </a:r>
          </a:p>
          <a:p>
            <a:pPr lvl="1">
              <a:lnSpc>
                <a:spcPct val="80000"/>
              </a:lnSpc>
            </a:pPr>
            <a:r>
              <a:rPr lang="en-US" sz="1800"/>
              <a:t>Many in the West believe it is not a world view, it is “the way things really are”</a:t>
            </a:r>
          </a:p>
          <a:p>
            <a:pPr>
              <a:lnSpc>
                <a:spcPct val="80000"/>
              </a:lnSpc>
            </a:pPr>
            <a:r>
              <a:rPr lang="en-US" sz="2000"/>
              <a:t>Collectively adopted Industrial Age management and economic theor</a:t>
            </a:r>
            <a:r>
              <a:rPr lang="en-US" sz="2000" u="sng"/>
              <a:t>y</a:t>
            </a:r>
          </a:p>
          <a:p>
            <a:pPr lvl="1">
              <a:lnSpc>
                <a:spcPct val="80000"/>
              </a:lnSpc>
            </a:pPr>
            <a:r>
              <a:rPr lang="en-US" sz="1800"/>
              <a:t>Resources are to be used to advance their status, regardless of the consequences</a:t>
            </a:r>
          </a:p>
          <a:p>
            <a:pPr>
              <a:lnSpc>
                <a:spcPct val="80000"/>
              </a:lnSpc>
            </a:pPr>
            <a:r>
              <a:rPr lang="en-US" sz="2000"/>
              <a:t>Personal success, consumerism, technological rationality </a:t>
            </a:r>
          </a:p>
          <a:p>
            <a:pPr lvl="1">
              <a:lnSpc>
                <a:spcPct val="80000"/>
              </a:lnSpc>
            </a:pPr>
            <a:r>
              <a:rPr lang="en-US" sz="1800"/>
              <a:t>82% Financially Materialistic, 40% Religious</a:t>
            </a:r>
          </a:p>
          <a:p>
            <a:pPr>
              <a:lnSpc>
                <a:spcPct val="80000"/>
              </a:lnSpc>
            </a:pPr>
            <a:r>
              <a:rPr lang="en-US" sz="2000"/>
              <a:t>Modernism liberated people from the constraints of tradition, religion, taboos</a:t>
            </a:r>
          </a:p>
          <a:p>
            <a:pPr>
              <a:lnSpc>
                <a:spcPct val="80000"/>
              </a:lnSpc>
            </a:pPr>
            <a:r>
              <a:rPr lang="en-US" sz="2000"/>
              <a:t>Consider that traditionalists are unsophisticated, backwards, repressed</a:t>
            </a:r>
          </a:p>
          <a:p>
            <a:pPr>
              <a:lnSpc>
                <a:spcPct val="80000"/>
              </a:lnSpc>
            </a:pPr>
            <a:r>
              <a:rPr lang="en-US" sz="2000"/>
              <a:t>Consider themselves urbane, hip, advanced</a:t>
            </a:r>
          </a:p>
          <a:p>
            <a:pPr>
              <a:lnSpc>
                <a:spcPct val="80000"/>
              </a:lnSpc>
            </a:pPr>
            <a:endParaRPr lang="en-US" sz="2000"/>
          </a:p>
        </p:txBody>
      </p:sp>
      <p:pic>
        <p:nvPicPr>
          <p:cNvPr id="243717" name="Picture 5"/>
          <p:cNvPicPr>
            <a:picLocks noChangeAspect="1" noChangeArrowheads="1"/>
          </p:cNvPicPr>
          <p:nvPr/>
        </p:nvPicPr>
        <p:blipFill>
          <a:blip r:embed="rId2">
            <a:extLst>
              <a:ext uri="{28A0092B-C50C-407E-A947-70E740481C1C}">
                <a14:useLocalDpi xmlns:a14="http://schemas.microsoft.com/office/drawing/2010/main" val="0"/>
              </a:ext>
            </a:extLst>
          </a:blip>
          <a:srcRect l="12248" r="6581"/>
          <a:stretch>
            <a:fillRect/>
          </a:stretch>
        </p:blipFill>
        <p:spPr bwMode="auto">
          <a:xfrm>
            <a:off x="6096000" y="1676400"/>
            <a:ext cx="28194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rrowheads="1"/>
          </p:cNvSpPr>
          <p:nvPr>
            <p:ph type="title"/>
          </p:nvPr>
        </p:nvSpPr>
        <p:spPr/>
        <p:txBody>
          <a:bodyPr/>
          <a:lstStyle/>
          <a:p>
            <a:r>
              <a:rPr lang="en-US"/>
              <a:t>Cultural Creative Subculture</a:t>
            </a:r>
          </a:p>
        </p:txBody>
      </p:sp>
      <p:sp>
        <p:nvSpPr>
          <p:cNvPr id="244739" name="Rectangle 3"/>
          <p:cNvSpPr>
            <a:spLocks noGrp="1" noChangeArrowheads="1"/>
          </p:cNvSpPr>
          <p:nvPr>
            <p:ph type="body" idx="1"/>
          </p:nvPr>
        </p:nvSpPr>
        <p:spPr>
          <a:xfrm>
            <a:off x="457200" y="1600200"/>
            <a:ext cx="4495800" cy="4525963"/>
          </a:xfrm>
        </p:spPr>
        <p:txBody>
          <a:bodyPr/>
          <a:lstStyle/>
          <a:p>
            <a:pPr>
              <a:lnSpc>
                <a:spcPct val="80000"/>
              </a:lnSpc>
            </a:pPr>
            <a:r>
              <a:rPr lang="en-US" sz="2800"/>
              <a:t>Come up with most of the new ideas in American culture, operating on the leading edge of cultural change.</a:t>
            </a:r>
          </a:p>
          <a:p>
            <a:pPr>
              <a:lnSpc>
                <a:spcPct val="80000"/>
              </a:lnSpc>
            </a:pPr>
            <a:r>
              <a:rPr lang="en-US" sz="2800"/>
              <a:t>20 years ago, only 3% of the US population</a:t>
            </a:r>
          </a:p>
          <a:p>
            <a:pPr>
              <a:lnSpc>
                <a:spcPct val="80000"/>
              </a:lnSpc>
            </a:pPr>
            <a:r>
              <a:rPr lang="en-US" sz="2800"/>
              <a:t>In 2000 was up to 29%, increasing by 1-3%/yr</a:t>
            </a:r>
          </a:p>
          <a:p>
            <a:pPr>
              <a:lnSpc>
                <a:spcPct val="80000"/>
              </a:lnSpc>
            </a:pPr>
            <a:r>
              <a:rPr lang="en-US" sz="2800"/>
              <a:t>Developed as a reaction to the blindness and excesses of the Modernists</a:t>
            </a:r>
          </a:p>
        </p:txBody>
      </p:sp>
      <p:pic>
        <p:nvPicPr>
          <p:cNvPr id="2447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286000"/>
            <a:ext cx="38862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rrowheads="1"/>
          </p:cNvSpPr>
          <p:nvPr>
            <p:ph type="title"/>
          </p:nvPr>
        </p:nvSpPr>
        <p:spPr/>
        <p:txBody>
          <a:bodyPr/>
          <a:lstStyle/>
          <a:p>
            <a:r>
              <a:rPr lang="en-US"/>
              <a:t>Cultural Creatives-Personal Level</a:t>
            </a:r>
          </a:p>
        </p:txBody>
      </p:sp>
      <p:sp>
        <p:nvSpPr>
          <p:cNvPr id="245763" name="Rectangle 3"/>
          <p:cNvSpPr>
            <a:spLocks noGrp="1" noChangeArrowheads="1"/>
          </p:cNvSpPr>
          <p:nvPr>
            <p:ph type="body" idx="1"/>
          </p:nvPr>
        </p:nvSpPr>
        <p:spPr>
          <a:xfrm>
            <a:off x="457200" y="1600200"/>
            <a:ext cx="5257800" cy="4525963"/>
          </a:xfrm>
        </p:spPr>
        <p:txBody>
          <a:bodyPr/>
          <a:lstStyle/>
          <a:p>
            <a:pPr>
              <a:lnSpc>
                <a:spcPct val="80000"/>
              </a:lnSpc>
            </a:pPr>
            <a:r>
              <a:rPr lang="en-US" sz="2800"/>
              <a:t>Main concern is self actualization, not social prestige</a:t>
            </a:r>
          </a:p>
          <a:p>
            <a:pPr>
              <a:lnSpc>
                <a:spcPct val="80000"/>
              </a:lnSpc>
            </a:pPr>
            <a:r>
              <a:rPr lang="en-US" sz="2800"/>
              <a:t>Less orthodox religion (17% vs 47% for Traditionalists, 40% for Modernists)</a:t>
            </a:r>
          </a:p>
          <a:p>
            <a:pPr>
              <a:lnSpc>
                <a:spcPct val="80000"/>
              </a:lnSpc>
            </a:pPr>
            <a:r>
              <a:rPr lang="en-US" sz="2800"/>
              <a:t>Curious about the world; Xenophiles 85%</a:t>
            </a:r>
          </a:p>
          <a:p>
            <a:pPr>
              <a:lnSpc>
                <a:spcPct val="80000"/>
              </a:lnSpc>
            </a:pPr>
            <a:r>
              <a:rPr lang="en-US" sz="2800"/>
              <a:t>Quality of personal relationships is important</a:t>
            </a:r>
          </a:p>
          <a:p>
            <a:pPr>
              <a:lnSpc>
                <a:spcPct val="80000"/>
              </a:lnSpc>
            </a:pPr>
            <a:r>
              <a:rPr lang="en-US" sz="2800"/>
              <a:t>Better informed than society at large</a:t>
            </a:r>
          </a:p>
        </p:txBody>
      </p:sp>
      <p:pic>
        <p:nvPicPr>
          <p:cNvPr id="2457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905000"/>
            <a:ext cx="251142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rrowheads="1"/>
          </p:cNvSpPr>
          <p:nvPr>
            <p:ph type="title"/>
          </p:nvPr>
        </p:nvSpPr>
        <p:spPr/>
        <p:txBody>
          <a:bodyPr/>
          <a:lstStyle/>
          <a:p>
            <a:r>
              <a:rPr lang="en-US" sz="4000"/>
              <a:t>Cultural Creatives-Collective Level</a:t>
            </a:r>
          </a:p>
        </p:txBody>
      </p:sp>
      <p:sp>
        <p:nvSpPr>
          <p:cNvPr id="246787" name="Rectangle 3"/>
          <p:cNvSpPr>
            <a:spLocks noGrp="1" noChangeArrowheads="1"/>
          </p:cNvSpPr>
          <p:nvPr>
            <p:ph type="body" idx="1"/>
          </p:nvPr>
        </p:nvSpPr>
        <p:spPr>
          <a:xfrm>
            <a:off x="457200" y="1600200"/>
            <a:ext cx="4419600" cy="4525963"/>
          </a:xfrm>
        </p:spPr>
        <p:txBody>
          <a:bodyPr/>
          <a:lstStyle/>
          <a:p>
            <a:pPr>
              <a:lnSpc>
                <a:spcPct val="80000"/>
              </a:lnSpc>
            </a:pPr>
            <a:r>
              <a:rPr lang="en-US" sz="2000"/>
              <a:t>Concerned about deterioration of community and environment</a:t>
            </a:r>
          </a:p>
          <a:p>
            <a:pPr>
              <a:lnSpc>
                <a:spcPct val="80000"/>
              </a:lnSpc>
            </a:pPr>
            <a:r>
              <a:rPr lang="en-US" sz="2000"/>
              <a:t>More altruistic</a:t>
            </a:r>
          </a:p>
          <a:p>
            <a:pPr>
              <a:lnSpc>
                <a:spcPct val="80000"/>
              </a:lnSpc>
            </a:pPr>
            <a:r>
              <a:rPr lang="en-US" sz="2000"/>
              <a:t>More activist; more personal incentive to change the world</a:t>
            </a:r>
          </a:p>
          <a:p>
            <a:pPr>
              <a:lnSpc>
                <a:spcPct val="80000"/>
              </a:lnSpc>
            </a:pPr>
            <a:r>
              <a:rPr lang="en-US" sz="2000"/>
              <a:t>Creativity more important than financial success</a:t>
            </a:r>
          </a:p>
          <a:p>
            <a:pPr>
              <a:lnSpc>
                <a:spcPct val="80000"/>
              </a:lnSpc>
            </a:pPr>
            <a:r>
              <a:rPr lang="en-US" sz="2000"/>
              <a:t>More optimistic about the future</a:t>
            </a:r>
          </a:p>
          <a:p>
            <a:pPr>
              <a:lnSpc>
                <a:spcPct val="80000"/>
              </a:lnSpc>
            </a:pPr>
            <a:r>
              <a:rPr lang="en-US" sz="2000"/>
              <a:t>Reject: </a:t>
            </a:r>
          </a:p>
          <a:p>
            <a:pPr lvl="1">
              <a:lnSpc>
                <a:spcPct val="80000"/>
              </a:lnSpc>
            </a:pPr>
            <a:r>
              <a:rPr lang="en-US" sz="1800"/>
              <a:t>Religious Right, </a:t>
            </a:r>
          </a:p>
          <a:p>
            <a:pPr lvl="1">
              <a:lnSpc>
                <a:spcPct val="80000"/>
              </a:lnSpc>
            </a:pPr>
            <a:r>
              <a:rPr lang="en-US" sz="1800"/>
              <a:t>thoughtless hedonism,</a:t>
            </a:r>
          </a:p>
          <a:p>
            <a:pPr lvl="1">
              <a:lnSpc>
                <a:spcPct val="80000"/>
              </a:lnSpc>
            </a:pPr>
            <a:r>
              <a:rPr lang="en-US" sz="1800"/>
              <a:t>Destruction of ecosystem by big business</a:t>
            </a:r>
          </a:p>
          <a:p>
            <a:pPr lvl="1">
              <a:lnSpc>
                <a:spcPct val="80000"/>
              </a:lnSpc>
            </a:pPr>
            <a:r>
              <a:rPr lang="en-US" sz="1800"/>
              <a:t>Greed of Modernists</a:t>
            </a:r>
          </a:p>
        </p:txBody>
      </p:sp>
      <p:pic>
        <p:nvPicPr>
          <p:cNvPr id="2467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981200"/>
            <a:ext cx="4114800" cy="273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Rot="1" noChangeArrowheads="1"/>
          </p:cNvSpPr>
          <p:nvPr>
            <p:ph type="title"/>
          </p:nvPr>
        </p:nvSpPr>
        <p:spPr>
          <a:xfrm>
            <a:off x="457200" y="274638"/>
            <a:ext cx="8305800" cy="1143000"/>
          </a:xfrm>
        </p:spPr>
        <p:txBody>
          <a:bodyPr/>
          <a:lstStyle/>
          <a:p>
            <a:r>
              <a:rPr lang="en-US" sz="4000"/>
              <a:t>Cultural Creatives-What is surprising?</a:t>
            </a:r>
          </a:p>
        </p:txBody>
      </p:sp>
      <p:sp>
        <p:nvSpPr>
          <p:cNvPr id="247811" name="Rectangle 3"/>
          <p:cNvSpPr>
            <a:spLocks noGrp="1" noChangeArrowheads="1"/>
          </p:cNvSpPr>
          <p:nvPr>
            <p:ph type="body" idx="1"/>
          </p:nvPr>
        </p:nvSpPr>
        <p:spPr/>
        <p:txBody>
          <a:bodyPr/>
          <a:lstStyle/>
          <a:p>
            <a:pPr>
              <a:lnSpc>
                <a:spcPct val="90000"/>
              </a:lnSpc>
            </a:pPr>
            <a:r>
              <a:rPr lang="en-US" sz="2800"/>
              <a:t>No Organisation!</a:t>
            </a:r>
          </a:p>
          <a:p>
            <a:pPr lvl="1">
              <a:lnSpc>
                <a:spcPct val="90000"/>
              </a:lnSpc>
            </a:pPr>
            <a:r>
              <a:rPr lang="en-US" sz="2400"/>
              <a:t>No political party</a:t>
            </a:r>
          </a:p>
          <a:p>
            <a:pPr lvl="1">
              <a:lnSpc>
                <a:spcPct val="90000"/>
              </a:lnSpc>
            </a:pPr>
            <a:r>
              <a:rPr lang="en-US" sz="2400"/>
              <a:t>No mass religious movement</a:t>
            </a:r>
          </a:p>
          <a:p>
            <a:pPr lvl="1">
              <a:lnSpc>
                <a:spcPct val="90000"/>
              </a:lnSpc>
            </a:pPr>
            <a:r>
              <a:rPr lang="en-US" sz="2400"/>
              <a:t>No place to meet and be counted</a:t>
            </a:r>
          </a:p>
          <a:p>
            <a:pPr>
              <a:lnSpc>
                <a:spcPct val="90000"/>
              </a:lnSpc>
            </a:pPr>
            <a:r>
              <a:rPr lang="en-US" sz="2800"/>
              <a:t>No Media Mirror—Media reflects primarily Modernist view, with some traditionalist outlets</a:t>
            </a:r>
          </a:p>
          <a:p>
            <a:pPr>
              <a:lnSpc>
                <a:spcPct val="90000"/>
              </a:lnSpc>
            </a:pPr>
            <a:r>
              <a:rPr lang="en-US" sz="2800"/>
              <a:t>Tend to think they are alone, no one thinks like them</a:t>
            </a:r>
          </a:p>
          <a:p>
            <a:pPr>
              <a:lnSpc>
                <a:spcPct val="90000"/>
              </a:lnSpc>
            </a:pPr>
            <a:r>
              <a:rPr lang="en-US" sz="2800"/>
              <a:t>Yet, 29% of US population in 2000!  44 Million people! What is it now?</a:t>
            </a:r>
          </a:p>
          <a:p>
            <a:pPr>
              <a:lnSpc>
                <a:spcPct val="90000"/>
              </a:lnSpc>
            </a:pPr>
            <a:r>
              <a:rPr lang="en-US" sz="2800"/>
              <a:t>European Union studies in 1998 show similar incidence </a:t>
            </a:r>
          </a:p>
        </p:txBody>
      </p:sp>
      <p:pic>
        <p:nvPicPr>
          <p:cNvPr id="2478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914400"/>
            <a:ext cx="2114550"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rrowheads="1"/>
          </p:cNvSpPr>
          <p:nvPr>
            <p:ph type="title"/>
          </p:nvPr>
        </p:nvSpPr>
        <p:spPr/>
        <p:txBody>
          <a:bodyPr/>
          <a:lstStyle/>
          <a:p>
            <a:r>
              <a:rPr lang="en-US"/>
              <a:t>Cultural Creatives-Greens</a:t>
            </a:r>
          </a:p>
        </p:txBody>
      </p:sp>
      <p:sp>
        <p:nvSpPr>
          <p:cNvPr id="248835" name="Rectangle 3"/>
          <p:cNvSpPr>
            <a:spLocks noGrp="1" noChangeArrowheads="1"/>
          </p:cNvSpPr>
          <p:nvPr>
            <p:ph type="body" idx="1"/>
          </p:nvPr>
        </p:nvSpPr>
        <p:spPr>
          <a:xfrm>
            <a:off x="457200" y="1600200"/>
            <a:ext cx="4495800" cy="4525963"/>
          </a:xfrm>
        </p:spPr>
        <p:txBody>
          <a:bodyPr/>
          <a:lstStyle/>
          <a:p>
            <a:pPr>
              <a:lnSpc>
                <a:spcPct val="90000"/>
              </a:lnSpc>
            </a:pPr>
            <a:r>
              <a:rPr lang="en-US" sz="2800"/>
              <a:t>Green Cultural Creatives (13% or 24 million adults in 1995 in the US) are concerned with the environment and social concerns from a secular viewpoint. </a:t>
            </a:r>
          </a:p>
          <a:p>
            <a:pPr>
              <a:lnSpc>
                <a:spcPct val="90000"/>
              </a:lnSpc>
            </a:pPr>
            <a:r>
              <a:rPr lang="en-US" sz="2800"/>
              <a:t>Focus on problems “out there”, and less on personal change</a:t>
            </a:r>
          </a:p>
          <a:p>
            <a:pPr>
              <a:lnSpc>
                <a:spcPct val="90000"/>
              </a:lnSpc>
            </a:pPr>
            <a:r>
              <a:rPr lang="en-US" sz="2800"/>
              <a:t>Tend to be middle class</a:t>
            </a:r>
          </a:p>
        </p:txBody>
      </p:sp>
      <p:pic>
        <p:nvPicPr>
          <p:cNvPr id="2488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981200"/>
            <a:ext cx="3962400" cy="288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457200" y="1600200"/>
            <a:ext cx="4724400" cy="4525963"/>
          </a:xfrm>
        </p:spPr>
        <p:txBody>
          <a:bodyPr/>
          <a:lstStyle/>
          <a:p>
            <a:pPr>
              <a:lnSpc>
                <a:spcPct val="90000"/>
              </a:lnSpc>
              <a:buFont typeface="Wingdings" pitchFamily="2" charset="2"/>
              <a:buNone/>
            </a:pPr>
            <a:r>
              <a:rPr lang="en-US"/>
              <a:t>	Any society’s money system - including our own - is precisely such a way of “translating into visible reality the world within us”, i.e. of projecting on and enforcing in the physical world mostly unconscious archetypal forces. </a:t>
            </a:r>
          </a:p>
        </p:txBody>
      </p:sp>
      <p:sp>
        <p:nvSpPr>
          <p:cNvPr id="36869" name="Rectangle 5"/>
          <p:cNvSpPr>
            <a:spLocks noGrp="1" noRot="1" noChangeArrowheads="1"/>
          </p:cNvSpPr>
          <p:nvPr>
            <p:ph type="title"/>
          </p:nvPr>
        </p:nvSpPr>
        <p:spPr/>
        <p:txBody>
          <a:bodyPr/>
          <a:lstStyle/>
          <a:p>
            <a:r>
              <a:rPr lang="en-US"/>
              <a:t>Money and the Shadow</a:t>
            </a:r>
          </a:p>
        </p:txBody>
      </p:sp>
      <p:pic>
        <p:nvPicPr>
          <p:cNvPr id="3687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905000"/>
            <a:ext cx="3886200" cy="349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Rot="1" noChangeArrowheads="1"/>
          </p:cNvSpPr>
          <p:nvPr>
            <p:ph type="title"/>
          </p:nvPr>
        </p:nvSpPr>
        <p:spPr/>
        <p:txBody>
          <a:bodyPr/>
          <a:lstStyle/>
          <a:p>
            <a:r>
              <a:rPr lang="en-US"/>
              <a:t>Cultural Creatives-Integratives</a:t>
            </a:r>
          </a:p>
        </p:txBody>
      </p:sp>
      <p:sp>
        <p:nvSpPr>
          <p:cNvPr id="249859" name="Rectangle 3"/>
          <p:cNvSpPr>
            <a:spLocks noGrp="1" noChangeArrowheads="1"/>
          </p:cNvSpPr>
          <p:nvPr>
            <p:ph type="body" idx="1"/>
          </p:nvPr>
        </p:nvSpPr>
        <p:spPr>
          <a:xfrm>
            <a:off x="304800" y="1600200"/>
            <a:ext cx="6019800" cy="4525963"/>
          </a:xfrm>
        </p:spPr>
        <p:txBody>
          <a:bodyPr/>
          <a:lstStyle/>
          <a:p>
            <a:pPr>
              <a:lnSpc>
                <a:spcPct val="90000"/>
              </a:lnSpc>
            </a:pPr>
            <a:r>
              <a:rPr lang="en-US" sz="2400"/>
              <a:t>The appearance of the Cultural Creatives is about healing the old splits: between the inner and outer, spiritual and material, individual and society. </a:t>
            </a:r>
          </a:p>
          <a:p>
            <a:pPr>
              <a:lnSpc>
                <a:spcPct val="90000"/>
              </a:lnSpc>
            </a:pPr>
            <a:r>
              <a:rPr lang="en-US" sz="2400"/>
              <a:t>The possibility of a new culture centers on reintegration of what has been fragmented by Modernism: </a:t>
            </a:r>
          </a:p>
          <a:p>
            <a:pPr lvl="1">
              <a:lnSpc>
                <a:spcPct val="90000"/>
              </a:lnSpc>
            </a:pPr>
            <a:r>
              <a:rPr lang="en-US" sz="2000"/>
              <a:t>self-integration and authenticity; </a:t>
            </a:r>
          </a:p>
          <a:p>
            <a:pPr lvl="1">
              <a:lnSpc>
                <a:spcPct val="90000"/>
              </a:lnSpc>
            </a:pPr>
            <a:r>
              <a:rPr lang="en-US" sz="2000"/>
              <a:t>integration with community and connection with others around the globe, not just at home; </a:t>
            </a:r>
          </a:p>
          <a:p>
            <a:pPr lvl="1">
              <a:lnSpc>
                <a:spcPct val="90000"/>
              </a:lnSpc>
            </a:pPr>
            <a:r>
              <a:rPr lang="en-US" sz="2000"/>
              <a:t>connection with nature and learning to integrate ecology and economy; </a:t>
            </a:r>
          </a:p>
          <a:p>
            <a:pPr lvl="1">
              <a:lnSpc>
                <a:spcPct val="90000"/>
              </a:lnSpc>
            </a:pPr>
            <a:r>
              <a:rPr lang="en-US" sz="2000"/>
              <a:t>and a synthesis of diverse views and traditions</a:t>
            </a:r>
          </a:p>
        </p:txBody>
      </p:sp>
      <p:pic>
        <p:nvPicPr>
          <p:cNvPr id="24986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438400"/>
            <a:ext cx="2489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609600"/>
            <a:ext cx="8086725"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8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457200"/>
            <a:ext cx="86868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287" name="Rectangle 287"/>
          <p:cNvSpPr>
            <a:spLocks noGrp="1" noRot="1" noChangeArrowheads="1"/>
          </p:cNvSpPr>
          <p:nvPr>
            <p:ph type="title"/>
          </p:nvPr>
        </p:nvSpPr>
        <p:spPr/>
        <p:txBody>
          <a:bodyPr/>
          <a:lstStyle/>
          <a:p>
            <a:r>
              <a:rPr lang="en-US" sz="4000"/>
              <a:t>Representatives of the Subcultures</a:t>
            </a:r>
          </a:p>
        </p:txBody>
      </p:sp>
      <p:graphicFrame>
        <p:nvGraphicFramePr>
          <p:cNvPr id="256377" name="Group 377"/>
          <p:cNvGraphicFramePr>
            <a:graphicFrameLocks noGrp="1"/>
          </p:cNvGraphicFramePr>
          <p:nvPr>
            <p:ph idx="1"/>
          </p:nvPr>
        </p:nvGraphicFramePr>
        <p:xfrm>
          <a:off x="457200" y="1600200"/>
          <a:ext cx="8229600" cy="4724400"/>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2936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1" u="none" strike="noStrike" cap="none" normalizeH="0" baseline="0">
                          <a:ln>
                            <a:noFill/>
                          </a:ln>
                          <a:solidFill>
                            <a:schemeClr val="tx1"/>
                          </a:solidFill>
                          <a:effectLst/>
                          <a:latin typeface="Times New Roman" pitchFamily="18" charset="0"/>
                          <a:cs typeface="Times New Roman" pitchFamily="18" charset="0"/>
                        </a:rPr>
                        <a:t>Traditionals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1" u="none" strike="noStrike" cap="none" normalizeH="0" baseline="0">
                          <a:ln>
                            <a:noFill/>
                          </a:ln>
                          <a:solidFill>
                            <a:schemeClr val="tx1"/>
                          </a:solidFill>
                          <a:effectLst/>
                          <a:latin typeface="Times New Roman" pitchFamily="18" charset="0"/>
                          <a:cs typeface="Times New Roman" pitchFamily="18" charset="0"/>
                        </a:rPr>
                        <a:t>Moderns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800" b="1" i="1" u="none" strike="noStrike" cap="none" normalizeH="0" baseline="0">
                          <a:ln>
                            <a:noFill/>
                          </a:ln>
                          <a:solidFill>
                            <a:schemeClr val="tx1"/>
                          </a:solidFill>
                          <a:effectLst/>
                          <a:latin typeface="Times New Roman" pitchFamily="18" charset="0"/>
                          <a:cs typeface="Times New Roman" pitchFamily="18" charset="0"/>
                        </a:rPr>
                        <a:t>Cultural Creatives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265113">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1" u="none" strike="noStrike" cap="none" normalizeH="0" baseline="0">
                          <a:ln>
                            <a:noFill/>
                          </a:ln>
                          <a:solidFill>
                            <a:schemeClr val="tx1"/>
                          </a:solidFill>
                          <a:effectLst/>
                          <a:latin typeface="Times New Roman" pitchFamily="18" charset="0"/>
                          <a:cs typeface="Times New Roman" pitchFamily="18" charset="0"/>
                        </a:rPr>
                        <a:t>Political and Religious Figures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Pope John Paul II</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Archbishop Desmond Tutu</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The Dalai Lama</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263525">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1" u="none" strike="noStrike" cap="none" normalizeH="0" baseline="0">
                          <a:ln>
                            <a:noFill/>
                          </a:ln>
                          <a:solidFill>
                            <a:schemeClr val="tx1"/>
                          </a:solidFill>
                          <a:effectLst/>
                          <a:latin typeface="Times New Roman" pitchFamily="18" charset="0"/>
                          <a:cs typeface="Times New Roman" pitchFamily="18" charset="0"/>
                        </a:rPr>
                        <a:t>Literary Figures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J.R.R. Tolkien</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Isaac Asimov</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Isabel Allende</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C.S. Lewis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Ernest Hemingway</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Dorris Lessing</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263525">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1" u="none" strike="noStrike" cap="none" normalizeH="0" baseline="0">
                          <a:ln>
                            <a:noFill/>
                          </a:ln>
                          <a:solidFill>
                            <a:schemeClr val="tx1"/>
                          </a:solidFill>
                          <a:effectLst/>
                          <a:latin typeface="Times New Roman" pitchFamily="18" charset="0"/>
                          <a:cs typeface="Times New Roman" pitchFamily="18" charset="0"/>
                        </a:rPr>
                        <a:t>Psychologists and Philosophers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M. Scott Peck</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B.F. Skinner</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Ken Wilber</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265113">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1" u="none" strike="noStrike" cap="none" normalizeH="0" baseline="0">
                          <a:ln>
                            <a:noFill/>
                          </a:ln>
                          <a:solidFill>
                            <a:schemeClr val="tx1"/>
                          </a:solidFill>
                          <a:effectLst/>
                          <a:latin typeface="Times New Roman" pitchFamily="18" charset="0"/>
                          <a:cs typeface="Times New Roman" pitchFamily="18" charset="0"/>
                        </a:rPr>
                        <a:t>Artists and Performers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2635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Norman Rockwell</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Pablo Picasso</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Marc Chagall</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9"/>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John Wayne</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Harrison Ford</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Robert Redford</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0"/>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John Ford</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Alfred Hitchcock</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George Lucas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1"/>
                  </a:ext>
                </a:extLst>
              </a:tr>
              <a:tr h="263525">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1" u="none" strike="noStrike" cap="none" normalizeH="0" baseline="0">
                          <a:ln>
                            <a:noFill/>
                          </a:ln>
                          <a:solidFill>
                            <a:schemeClr val="tx1"/>
                          </a:solidFill>
                          <a:effectLst/>
                          <a:latin typeface="Times New Roman" pitchFamily="18" charset="0"/>
                          <a:cs typeface="Times New Roman" pitchFamily="18" charset="0"/>
                        </a:rPr>
                        <a:t>Business People</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2"/>
                  </a:ext>
                </a:extLst>
              </a:tr>
              <a:tr h="2651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H.L. Hunt</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Bill Gates</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en-US" sz="1600" b="0" i="0" u="none" strike="noStrike" cap="none" normalizeH="0" baseline="0">
                          <a:ln>
                            <a:noFill/>
                          </a:ln>
                          <a:solidFill>
                            <a:schemeClr val="tx1"/>
                          </a:solidFill>
                          <a:effectLst/>
                          <a:latin typeface="Times New Roman" pitchFamily="18" charset="0"/>
                          <a:cs typeface="Times New Roman" pitchFamily="18" charset="0"/>
                        </a:rPr>
                        <a:t>Anita Roddick</a:t>
                      </a:r>
                      <a:endParaRPr kumimoji="1" lang="en-US" sz="3200" b="0"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3"/>
                  </a:ext>
                </a:extLst>
              </a:tr>
            </a:tbl>
          </a:graphicData>
        </a:graphic>
      </p:graphicFrame>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Rot="1" noChangeArrowheads="1"/>
          </p:cNvSpPr>
          <p:nvPr>
            <p:ph type="title"/>
          </p:nvPr>
        </p:nvSpPr>
        <p:spPr>
          <a:xfrm>
            <a:off x="457200" y="0"/>
            <a:ext cx="8229600" cy="1143000"/>
          </a:xfrm>
        </p:spPr>
        <p:txBody>
          <a:bodyPr/>
          <a:lstStyle/>
          <a:p>
            <a:r>
              <a:rPr lang="en-US" sz="2800"/>
              <a:t>Archetypal Human: Traditionalists and Modernists Values</a:t>
            </a:r>
            <a:r>
              <a:rPr lang="en-US" sz="3600"/>
              <a:t> </a:t>
            </a:r>
          </a:p>
        </p:txBody>
      </p:sp>
      <p:pic>
        <p:nvPicPr>
          <p:cNvPr id="26317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3172"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3"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63174"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63175"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63176"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63177"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63178" name="Oval 10"/>
          <p:cNvSpPr>
            <a:spLocks noChangeArrowheads="1"/>
          </p:cNvSpPr>
          <p:nvPr/>
        </p:nvSpPr>
        <p:spPr bwMode="auto">
          <a:xfrm rot="3932601">
            <a:off x="2137569" y="529431"/>
            <a:ext cx="2784475" cy="4468813"/>
          </a:xfrm>
          <a:prstGeom prst="ellipse">
            <a:avLst/>
          </a:prstGeom>
          <a:noFill/>
          <a:ln w="19050">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3179" name="Text Box 11"/>
          <p:cNvSpPr txBox="1">
            <a:spLocks noChangeArrowheads="1"/>
          </p:cNvSpPr>
          <p:nvPr/>
        </p:nvSpPr>
        <p:spPr bwMode="auto">
          <a:xfrm rot="-121999">
            <a:off x="685800" y="4495800"/>
            <a:ext cx="31273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chemeClr val="hlink"/>
                </a:solidFill>
              </a:rPr>
              <a:t>Modernists</a:t>
            </a:r>
          </a:p>
        </p:txBody>
      </p:sp>
      <p:sp>
        <p:nvSpPr>
          <p:cNvPr id="263180" name="Oval 12"/>
          <p:cNvSpPr>
            <a:spLocks noChangeArrowheads="1"/>
          </p:cNvSpPr>
          <p:nvPr/>
        </p:nvSpPr>
        <p:spPr bwMode="auto">
          <a:xfrm rot="3303852">
            <a:off x="1386682" y="365918"/>
            <a:ext cx="3352800" cy="6430963"/>
          </a:xfrm>
          <a:prstGeom prst="ellipse">
            <a:avLst/>
          </a:prstGeom>
          <a:noFill/>
          <a:ln w="76200">
            <a:solidFill>
              <a:schemeClr va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3181" name="Text Box 13"/>
          <p:cNvSpPr txBox="1">
            <a:spLocks noChangeArrowheads="1"/>
          </p:cNvSpPr>
          <p:nvPr/>
        </p:nvSpPr>
        <p:spPr bwMode="auto">
          <a:xfrm rot="-2745225">
            <a:off x="1070769" y="2586831"/>
            <a:ext cx="39243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Traditionalists</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Rot="1" noChangeArrowheads="1"/>
          </p:cNvSpPr>
          <p:nvPr>
            <p:ph type="title"/>
          </p:nvPr>
        </p:nvSpPr>
        <p:spPr>
          <a:xfrm>
            <a:off x="457200" y="0"/>
            <a:ext cx="8229600" cy="1143000"/>
          </a:xfrm>
        </p:spPr>
        <p:txBody>
          <a:bodyPr/>
          <a:lstStyle/>
          <a:p>
            <a:r>
              <a:rPr lang="en-US" sz="2800"/>
              <a:t>Mutual Credit and Bank-Debt National Currency Systems as Complements to Each Other</a:t>
            </a:r>
            <a:r>
              <a:rPr lang="en-US" sz="3600"/>
              <a:t> </a:t>
            </a:r>
          </a:p>
        </p:txBody>
      </p:sp>
      <p:pic>
        <p:nvPicPr>
          <p:cNvPr id="26931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9316"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9317"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69318"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69319"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69320"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69321"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69322" name="Oval 10"/>
          <p:cNvSpPr>
            <a:spLocks noChangeArrowheads="1"/>
          </p:cNvSpPr>
          <p:nvPr/>
        </p:nvSpPr>
        <p:spPr bwMode="auto">
          <a:xfrm rot="2854327">
            <a:off x="1431131" y="397669"/>
            <a:ext cx="3459163" cy="6321425"/>
          </a:xfrm>
          <a:prstGeom prst="ellipse">
            <a:avLst/>
          </a:prstGeom>
          <a:noFill/>
          <a:ln w="762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9323" name="Text Box 11"/>
          <p:cNvSpPr txBox="1">
            <a:spLocks noChangeArrowheads="1"/>
          </p:cNvSpPr>
          <p:nvPr/>
        </p:nvSpPr>
        <p:spPr bwMode="auto">
          <a:xfrm rot="-2086112">
            <a:off x="5062538" y="4027488"/>
            <a:ext cx="3127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rgbClr val="FF3300"/>
                </a:solidFill>
              </a:rPr>
              <a:t>Mutual Credit Currencies</a:t>
            </a:r>
          </a:p>
        </p:txBody>
      </p:sp>
      <p:sp>
        <p:nvSpPr>
          <p:cNvPr id="269324" name="Oval 12"/>
          <p:cNvSpPr>
            <a:spLocks noChangeArrowheads="1"/>
          </p:cNvSpPr>
          <p:nvPr/>
        </p:nvSpPr>
        <p:spPr bwMode="auto">
          <a:xfrm rot="1025961">
            <a:off x="4876800" y="2743200"/>
            <a:ext cx="3200400" cy="3962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9325" name="Text Box 13"/>
          <p:cNvSpPr txBox="1">
            <a:spLocks noChangeArrowheads="1"/>
          </p:cNvSpPr>
          <p:nvPr/>
        </p:nvSpPr>
        <p:spPr bwMode="auto">
          <a:xfrm rot="-2125263">
            <a:off x="990600" y="3048000"/>
            <a:ext cx="39243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Modern “Fiat” Bank-Debt Currencies</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rrowheads="1"/>
          </p:cNvSpPr>
          <p:nvPr>
            <p:ph type="title"/>
          </p:nvPr>
        </p:nvSpPr>
        <p:spPr>
          <a:xfrm>
            <a:off x="457200" y="0"/>
            <a:ext cx="8229600" cy="1143000"/>
          </a:xfrm>
          <a:ln w="38100">
            <a:solidFill>
              <a:schemeClr val="tx1"/>
            </a:solidFill>
            <a:miter lim="800000"/>
            <a:headEnd/>
            <a:tailEnd/>
          </a:ln>
        </p:spPr>
        <p:txBody>
          <a:bodyPr/>
          <a:lstStyle/>
          <a:p>
            <a:r>
              <a:rPr lang="en-US" sz="2800"/>
              <a:t>Archetypal Human: Traditionalists, Modernists, Greens and Integrative Values</a:t>
            </a:r>
            <a:r>
              <a:rPr lang="en-US" sz="3600"/>
              <a:t> </a:t>
            </a:r>
          </a:p>
        </p:txBody>
      </p:sp>
      <p:pic>
        <p:nvPicPr>
          <p:cNvPr id="2641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4196"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4197"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64198"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64199"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64200"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64201"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64206" name="Oval 14"/>
          <p:cNvSpPr>
            <a:spLocks noChangeArrowheads="1"/>
          </p:cNvSpPr>
          <p:nvPr/>
        </p:nvSpPr>
        <p:spPr bwMode="auto">
          <a:xfrm rot="6305940">
            <a:off x="2023269" y="913606"/>
            <a:ext cx="3556000" cy="7707313"/>
          </a:xfrm>
          <a:prstGeom prst="ellipse">
            <a:avLst/>
          </a:prstGeom>
          <a:noFill/>
          <a:ln w="57150">
            <a:solidFill>
              <a:srgbClr val="00B05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4207" name="Oval 15"/>
          <p:cNvSpPr>
            <a:spLocks noChangeArrowheads="1"/>
          </p:cNvSpPr>
          <p:nvPr/>
        </p:nvSpPr>
        <p:spPr bwMode="auto">
          <a:xfrm rot="6305940">
            <a:off x="1721644" y="800894"/>
            <a:ext cx="5707062" cy="6407150"/>
          </a:xfrm>
          <a:prstGeom prst="ellipse">
            <a:avLst/>
          </a:prstGeom>
          <a:noFill/>
          <a:ln w="762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4209" name="Text Box 17"/>
          <p:cNvSpPr txBox="1">
            <a:spLocks noChangeArrowheads="1"/>
          </p:cNvSpPr>
          <p:nvPr/>
        </p:nvSpPr>
        <p:spPr bwMode="auto">
          <a:xfrm rot="1957668">
            <a:off x="4876800" y="1905000"/>
            <a:ext cx="31273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600" b="1"/>
              <a:t>Integrative</a:t>
            </a:r>
            <a:endParaRPr lang="en-US" sz="5400" b="1"/>
          </a:p>
        </p:txBody>
      </p:sp>
      <p:sp>
        <p:nvSpPr>
          <p:cNvPr id="264210" name="Text Box 18"/>
          <p:cNvSpPr txBox="1">
            <a:spLocks noChangeArrowheads="1"/>
          </p:cNvSpPr>
          <p:nvPr/>
        </p:nvSpPr>
        <p:spPr bwMode="auto">
          <a:xfrm rot="1067349">
            <a:off x="1981200" y="4572000"/>
            <a:ext cx="3127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4400" b="1" dirty="0">
                <a:solidFill>
                  <a:srgbClr val="00B050"/>
                </a:solidFill>
              </a:rPr>
              <a:t>Greens</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Rot="1" noChangeArrowheads="1"/>
          </p:cNvSpPr>
          <p:nvPr>
            <p:ph type="title"/>
          </p:nvPr>
        </p:nvSpPr>
        <p:spPr>
          <a:xfrm>
            <a:off x="457200" y="0"/>
            <a:ext cx="8229600" cy="1143000"/>
          </a:xfrm>
          <a:ln w="38100">
            <a:solidFill>
              <a:schemeClr val="tx1"/>
            </a:solidFill>
            <a:miter lim="800000"/>
            <a:headEnd/>
            <a:tailEnd/>
          </a:ln>
        </p:spPr>
        <p:txBody>
          <a:bodyPr/>
          <a:lstStyle/>
          <a:p>
            <a:r>
              <a:rPr lang="en-US" sz="2800"/>
              <a:t>Archetypal Human: Traditionalists, Modernists, Greens and Integrative Values</a:t>
            </a:r>
            <a:r>
              <a:rPr lang="en-US" sz="3600"/>
              <a:t> </a:t>
            </a:r>
          </a:p>
        </p:txBody>
      </p:sp>
      <p:pic>
        <p:nvPicPr>
          <p:cNvPr id="27443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4436"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4437"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74438"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74439"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74440"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74441"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74442" name="Oval 10"/>
          <p:cNvSpPr>
            <a:spLocks noChangeArrowheads="1"/>
          </p:cNvSpPr>
          <p:nvPr/>
        </p:nvSpPr>
        <p:spPr bwMode="auto">
          <a:xfrm rot="3932601">
            <a:off x="2137569" y="529431"/>
            <a:ext cx="2784475" cy="4468813"/>
          </a:xfrm>
          <a:prstGeom prst="ellipse">
            <a:avLst/>
          </a:prstGeom>
          <a:noFill/>
          <a:ln w="19050">
            <a:solidFill>
              <a:srgbClr val="FF33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4443" name="Text Box 11"/>
          <p:cNvSpPr txBox="1">
            <a:spLocks noChangeArrowheads="1"/>
          </p:cNvSpPr>
          <p:nvPr/>
        </p:nvSpPr>
        <p:spPr bwMode="auto">
          <a:xfrm rot="-121999">
            <a:off x="685800" y="4495800"/>
            <a:ext cx="31273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chemeClr val="hlink"/>
                </a:solidFill>
              </a:rPr>
              <a:t>Modernists</a:t>
            </a:r>
          </a:p>
        </p:txBody>
      </p:sp>
      <p:sp>
        <p:nvSpPr>
          <p:cNvPr id="274444" name="Oval 12"/>
          <p:cNvSpPr>
            <a:spLocks noChangeArrowheads="1"/>
          </p:cNvSpPr>
          <p:nvPr/>
        </p:nvSpPr>
        <p:spPr bwMode="auto">
          <a:xfrm rot="3303852">
            <a:off x="1386682" y="365918"/>
            <a:ext cx="3352800" cy="6430963"/>
          </a:xfrm>
          <a:prstGeom prst="ellipse">
            <a:avLst/>
          </a:prstGeom>
          <a:noFill/>
          <a:ln w="12700">
            <a:solidFill>
              <a:schemeClr va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4445" name="Text Box 13"/>
          <p:cNvSpPr txBox="1">
            <a:spLocks noChangeArrowheads="1"/>
          </p:cNvSpPr>
          <p:nvPr/>
        </p:nvSpPr>
        <p:spPr bwMode="auto">
          <a:xfrm rot="-2745225">
            <a:off x="1070769" y="2586831"/>
            <a:ext cx="39243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Traditionalists</a:t>
            </a:r>
          </a:p>
        </p:txBody>
      </p:sp>
      <p:sp>
        <p:nvSpPr>
          <p:cNvPr id="274446" name="Oval 14"/>
          <p:cNvSpPr>
            <a:spLocks noChangeArrowheads="1"/>
          </p:cNvSpPr>
          <p:nvPr/>
        </p:nvSpPr>
        <p:spPr bwMode="auto">
          <a:xfrm rot="6305940">
            <a:off x="2023269" y="913606"/>
            <a:ext cx="3556000" cy="7707313"/>
          </a:xfrm>
          <a:prstGeom prst="ellipse">
            <a:avLst/>
          </a:prstGeom>
          <a:noFill/>
          <a:ln w="57150">
            <a:solidFill>
              <a:srgbClr val="00B05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4447" name="Oval 15"/>
          <p:cNvSpPr>
            <a:spLocks noChangeArrowheads="1"/>
          </p:cNvSpPr>
          <p:nvPr/>
        </p:nvSpPr>
        <p:spPr bwMode="auto">
          <a:xfrm rot="6305940">
            <a:off x="1721644" y="800894"/>
            <a:ext cx="5707062" cy="6407150"/>
          </a:xfrm>
          <a:prstGeom prst="ellipse">
            <a:avLst/>
          </a:prstGeom>
          <a:noFill/>
          <a:ln w="762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4448" name="Text Box 16"/>
          <p:cNvSpPr txBox="1">
            <a:spLocks noChangeArrowheads="1"/>
          </p:cNvSpPr>
          <p:nvPr/>
        </p:nvSpPr>
        <p:spPr bwMode="auto">
          <a:xfrm rot="1067349">
            <a:off x="2790825" y="4343400"/>
            <a:ext cx="3127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4400" b="1" dirty="0">
                <a:solidFill>
                  <a:srgbClr val="00B050"/>
                </a:solidFill>
              </a:rPr>
              <a:t>Greens</a:t>
            </a:r>
          </a:p>
        </p:txBody>
      </p:sp>
      <p:sp>
        <p:nvSpPr>
          <p:cNvPr id="274449" name="Text Box 17"/>
          <p:cNvSpPr txBox="1">
            <a:spLocks noChangeArrowheads="1"/>
          </p:cNvSpPr>
          <p:nvPr/>
        </p:nvSpPr>
        <p:spPr bwMode="auto">
          <a:xfrm rot="1067349">
            <a:off x="5094288" y="2208213"/>
            <a:ext cx="31273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600" b="1"/>
              <a:t>Integrative</a:t>
            </a:r>
            <a:endParaRPr lang="en-US" sz="5400" b="1"/>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52400"/>
            <a:ext cx="8305800" cy="637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Rot="1" noChangeArrowheads="1"/>
          </p:cNvSpPr>
          <p:nvPr>
            <p:ph type="title"/>
          </p:nvPr>
        </p:nvSpPr>
        <p:spPr>
          <a:xfrm>
            <a:off x="457200" y="0"/>
            <a:ext cx="8229600" cy="1143000"/>
          </a:xfrm>
        </p:spPr>
        <p:txBody>
          <a:bodyPr/>
          <a:lstStyle/>
          <a:p>
            <a:r>
              <a:rPr lang="en-US" sz="2800"/>
              <a:t>Mutual Credit and Bank-Debt National Currency Systems as Complements to Each Other</a:t>
            </a:r>
            <a:r>
              <a:rPr lang="en-US" sz="3600"/>
              <a:t> </a:t>
            </a:r>
          </a:p>
        </p:txBody>
      </p:sp>
      <p:pic>
        <p:nvPicPr>
          <p:cNvPr id="266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44"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45" name="Text Box 5"/>
          <p:cNvSpPr txBox="1">
            <a:spLocks noChangeArrowheads="1"/>
          </p:cNvSpPr>
          <p:nvPr/>
        </p:nvSpPr>
        <p:spPr bwMode="auto">
          <a:xfrm>
            <a:off x="3581400" y="1524000"/>
            <a:ext cx="2133600" cy="457200"/>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a:t>
            </a:r>
            <a:endParaRPr lang="en-US" sz="1600" b="1"/>
          </a:p>
        </p:txBody>
      </p:sp>
      <p:sp>
        <p:nvSpPr>
          <p:cNvPr id="266246" name="Text Box 6"/>
          <p:cNvSpPr txBox="1">
            <a:spLocks noChangeArrowheads="1"/>
          </p:cNvSpPr>
          <p:nvPr/>
        </p:nvSpPr>
        <p:spPr bwMode="auto">
          <a:xfrm>
            <a:off x="12954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Warrior</a:t>
            </a:r>
          </a:p>
        </p:txBody>
      </p:sp>
      <p:sp>
        <p:nvSpPr>
          <p:cNvPr id="266247" name="Text Box 7"/>
          <p:cNvSpPr txBox="1">
            <a:spLocks noChangeArrowheads="1"/>
          </p:cNvSpPr>
          <p:nvPr/>
        </p:nvSpPr>
        <p:spPr bwMode="auto">
          <a:xfrm>
            <a:off x="838200" y="4953000"/>
            <a:ext cx="2514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a:t>
            </a:r>
            <a:r>
              <a:rPr lang="en-US" b="1"/>
              <a:t>(Priest/Scientist)</a:t>
            </a:r>
          </a:p>
        </p:txBody>
      </p:sp>
      <p:sp>
        <p:nvSpPr>
          <p:cNvPr id="266248" name="Text Box 8"/>
          <p:cNvSpPr txBox="1">
            <a:spLocks noChangeArrowheads="1"/>
          </p:cNvSpPr>
          <p:nvPr/>
        </p:nvSpPr>
        <p:spPr bwMode="auto">
          <a:xfrm>
            <a:off x="6400800" y="2971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Lover</a:t>
            </a:r>
          </a:p>
        </p:txBody>
      </p:sp>
      <p:sp>
        <p:nvSpPr>
          <p:cNvPr id="266249" name="Text Box 9"/>
          <p:cNvSpPr txBox="1">
            <a:spLocks noChangeArrowheads="1"/>
          </p:cNvSpPr>
          <p:nvPr/>
        </p:nvSpPr>
        <p:spPr bwMode="auto">
          <a:xfrm>
            <a:off x="6477000" y="5105400"/>
            <a:ext cx="1447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a:t>
            </a:r>
            <a:r>
              <a:rPr lang="en-US" sz="2000" b="1"/>
              <a:t>Mother/ Provider</a:t>
            </a:r>
          </a:p>
        </p:txBody>
      </p:sp>
      <p:sp>
        <p:nvSpPr>
          <p:cNvPr id="266250" name="Oval 10"/>
          <p:cNvSpPr>
            <a:spLocks noChangeArrowheads="1"/>
          </p:cNvSpPr>
          <p:nvPr/>
        </p:nvSpPr>
        <p:spPr bwMode="auto">
          <a:xfrm rot="2854327">
            <a:off x="1353343" y="426244"/>
            <a:ext cx="3459163" cy="6321426"/>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51" name="Text Box 11"/>
          <p:cNvSpPr txBox="1">
            <a:spLocks noChangeArrowheads="1"/>
          </p:cNvSpPr>
          <p:nvPr/>
        </p:nvSpPr>
        <p:spPr bwMode="auto">
          <a:xfrm rot="-2086112">
            <a:off x="5062538" y="4027488"/>
            <a:ext cx="3127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200" b="1">
                <a:solidFill>
                  <a:srgbClr val="FF3300"/>
                </a:solidFill>
              </a:rPr>
              <a:t>Mutual Credit Currencies</a:t>
            </a:r>
          </a:p>
        </p:txBody>
      </p:sp>
      <p:sp>
        <p:nvSpPr>
          <p:cNvPr id="266252" name="Oval 12"/>
          <p:cNvSpPr>
            <a:spLocks noChangeArrowheads="1"/>
          </p:cNvSpPr>
          <p:nvPr/>
        </p:nvSpPr>
        <p:spPr bwMode="auto">
          <a:xfrm rot="1025961">
            <a:off x="4876800" y="2743200"/>
            <a:ext cx="3200400" cy="3962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53" name="Text Box 13"/>
          <p:cNvSpPr txBox="1">
            <a:spLocks noChangeArrowheads="1"/>
          </p:cNvSpPr>
          <p:nvPr/>
        </p:nvSpPr>
        <p:spPr bwMode="auto">
          <a:xfrm rot="-2125263">
            <a:off x="990600" y="3048000"/>
            <a:ext cx="39243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200" b="1">
                <a:solidFill>
                  <a:srgbClr val="FF3300"/>
                </a:solidFill>
              </a:rPr>
              <a:t>Modern “Fiat” Bank-Debt Currencies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682625" y="609600"/>
            <a:ext cx="8461375" cy="1143000"/>
          </a:xfrm>
        </p:spPr>
        <p:txBody>
          <a:bodyPr/>
          <a:lstStyle/>
          <a:p>
            <a:r>
              <a:rPr lang="en-US" sz="4000" dirty="0"/>
              <a:t>What archetypes and shadows have in common is to</a:t>
            </a:r>
            <a:r>
              <a:rPr lang="en-US" sz="4000" i="1" dirty="0"/>
              <a:t> pre-dispose people to act in certain predictable ways.</a:t>
            </a:r>
            <a:r>
              <a:rPr lang="en-US" sz="4000" dirty="0"/>
              <a:t> </a:t>
            </a:r>
          </a:p>
        </p:txBody>
      </p:sp>
      <p:sp>
        <p:nvSpPr>
          <p:cNvPr id="37891" name="Rectangle 3"/>
          <p:cNvSpPr>
            <a:spLocks noGrp="1" noChangeArrowheads="1"/>
          </p:cNvSpPr>
          <p:nvPr>
            <p:ph type="body" idx="1"/>
          </p:nvPr>
        </p:nvSpPr>
        <p:spPr>
          <a:xfrm>
            <a:off x="457200" y="2332038"/>
            <a:ext cx="8229600" cy="4525962"/>
          </a:xfrm>
        </p:spPr>
        <p:txBody>
          <a:bodyPr/>
          <a:lstStyle/>
          <a:p>
            <a:pPr>
              <a:lnSpc>
                <a:spcPct val="90000"/>
              </a:lnSpc>
            </a:pPr>
            <a:r>
              <a:rPr lang="en-US" sz="2400" dirty="0"/>
              <a:t>The archetype embodying the Higher Self is the Sovereign; represented by the King for men, or the Queen for women. If, for whatever reason, someone is </a:t>
            </a:r>
            <a:r>
              <a:rPr lang="en-US" sz="2400" b="1" u="sng" dirty="0"/>
              <a:t>repressing</a:t>
            </a:r>
            <a:r>
              <a:rPr lang="en-US" sz="2400" dirty="0"/>
              <a:t> his or her Higher Self - i.e. the Sovereign within - he or she will tend to behave either as a Tyrant or as a Weakling, the two shadows of the Sovereign.</a:t>
            </a:r>
          </a:p>
          <a:p>
            <a:pPr>
              <a:lnSpc>
                <a:spcPct val="90000"/>
              </a:lnSpc>
            </a:pPr>
            <a:r>
              <a:rPr lang="en-US" sz="2400" dirty="0"/>
              <a:t>The Tyrant possesses an </a:t>
            </a:r>
            <a:r>
              <a:rPr lang="en-US" sz="2400" i="1" dirty="0"/>
              <a:t>excess</a:t>
            </a:r>
            <a:r>
              <a:rPr lang="en-US" sz="2400" dirty="0"/>
              <a:t> of a healthy Sovereign’s emotional and behavioral attributes, while the Weakling has a </a:t>
            </a:r>
            <a:r>
              <a:rPr lang="en-US" sz="2400" i="1" dirty="0"/>
              <a:t>deficit</a:t>
            </a:r>
            <a:r>
              <a:rPr lang="en-US" sz="2400" dirty="0"/>
              <a:t> of the same characteristics. There is always a direct relationship of </a:t>
            </a:r>
            <a:r>
              <a:rPr lang="en-US" sz="2400" i="1" dirty="0"/>
              <a:t>fear</a:t>
            </a:r>
            <a:r>
              <a:rPr lang="en-US" sz="2400" dirty="0"/>
              <a:t> between the two shadows of an Archetype. Indeed a Tyrant is primarily </a:t>
            </a:r>
            <a:r>
              <a:rPr lang="en-US" sz="2400" i="1" dirty="0"/>
              <a:t>afraid of appearing weak</a:t>
            </a:r>
            <a:r>
              <a:rPr lang="en-US" sz="2400" dirty="0"/>
              <a:t>, and a Weakling is </a:t>
            </a:r>
            <a:r>
              <a:rPr lang="en-US" sz="2400" i="1" dirty="0"/>
              <a:t>afraid of appearing tyrannical</a:t>
            </a:r>
            <a:r>
              <a:rPr lang="en-US" sz="2400" dirty="0"/>
              <a:t>. </a:t>
            </a:r>
          </a:p>
          <a:p>
            <a:pPr>
              <a:lnSpc>
                <a:spcPct val="90000"/>
              </a:lnSpc>
              <a:buFont typeface="Wingdings" pitchFamily="2" charset="2"/>
              <a:buNone/>
            </a:pPr>
            <a:endParaRPr lang="en-US" sz="24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rrowheads="1"/>
          </p:cNvSpPr>
          <p:nvPr>
            <p:ph type="title"/>
          </p:nvPr>
        </p:nvSpPr>
        <p:spPr>
          <a:xfrm>
            <a:off x="457200" y="0"/>
            <a:ext cx="8229600" cy="1143000"/>
          </a:xfrm>
        </p:spPr>
        <p:txBody>
          <a:bodyPr/>
          <a:lstStyle/>
          <a:p>
            <a:r>
              <a:rPr lang="en-US" sz="4000"/>
              <a:t>A Map of the Universal Human for Our Times </a:t>
            </a:r>
          </a:p>
        </p:txBody>
      </p:sp>
      <p:pic>
        <p:nvPicPr>
          <p:cNvPr id="2344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4500"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1" name="Text Box 5"/>
          <p:cNvSpPr txBox="1">
            <a:spLocks noChangeArrowheads="1"/>
          </p:cNvSpPr>
          <p:nvPr/>
        </p:nvSpPr>
        <p:spPr bwMode="auto">
          <a:xfrm>
            <a:off x="3581400" y="1524000"/>
            <a:ext cx="2133600" cy="39687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a:solidFill>
                  <a:schemeClr val="hlink"/>
                </a:solidFill>
              </a:rPr>
              <a:t>Sovereign</a:t>
            </a:r>
            <a:endParaRPr lang="en-US" sz="1400" b="1">
              <a:solidFill>
                <a:schemeClr val="hlink"/>
              </a:solidFill>
            </a:endParaRPr>
          </a:p>
        </p:txBody>
      </p:sp>
      <p:sp>
        <p:nvSpPr>
          <p:cNvPr id="234502" name="Text Box 6"/>
          <p:cNvSpPr txBox="1">
            <a:spLocks noChangeArrowheads="1"/>
          </p:cNvSpPr>
          <p:nvPr/>
        </p:nvSpPr>
        <p:spPr bwMode="auto">
          <a:xfrm>
            <a:off x="1295400" y="2895600"/>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Warrior</a:t>
            </a:r>
          </a:p>
        </p:txBody>
      </p:sp>
      <p:sp>
        <p:nvSpPr>
          <p:cNvPr id="234503" name="Text Box 7"/>
          <p:cNvSpPr txBox="1">
            <a:spLocks noChangeArrowheads="1"/>
          </p:cNvSpPr>
          <p:nvPr/>
        </p:nvSpPr>
        <p:spPr bwMode="auto">
          <a:xfrm>
            <a:off x="1066800" y="5410200"/>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Magician</a:t>
            </a:r>
            <a:endParaRPr lang="en-US" sz="1600" b="1">
              <a:solidFill>
                <a:schemeClr val="hlink"/>
              </a:solidFill>
            </a:endParaRPr>
          </a:p>
        </p:txBody>
      </p:sp>
      <p:sp>
        <p:nvSpPr>
          <p:cNvPr id="234504" name="Text Box 8"/>
          <p:cNvSpPr txBox="1">
            <a:spLocks noChangeArrowheads="1"/>
          </p:cNvSpPr>
          <p:nvPr/>
        </p:nvSpPr>
        <p:spPr bwMode="auto">
          <a:xfrm>
            <a:off x="6400800" y="29718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Lover</a:t>
            </a:r>
          </a:p>
        </p:txBody>
      </p:sp>
      <p:sp>
        <p:nvSpPr>
          <p:cNvPr id="234505" name="Text Box 9"/>
          <p:cNvSpPr txBox="1">
            <a:spLocks noChangeArrowheads="1"/>
          </p:cNvSpPr>
          <p:nvPr/>
        </p:nvSpPr>
        <p:spPr bwMode="auto">
          <a:xfrm>
            <a:off x="6400800" y="5486400"/>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Great </a:t>
            </a:r>
            <a:r>
              <a:rPr lang="en-US" b="1">
                <a:solidFill>
                  <a:schemeClr val="hlink"/>
                </a:solidFill>
              </a:rPr>
              <a:t>Mother</a:t>
            </a:r>
          </a:p>
        </p:txBody>
      </p:sp>
      <p:sp>
        <p:nvSpPr>
          <p:cNvPr id="234510" name="Text Box 14"/>
          <p:cNvSpPr txBox="1">
            <a:spLocks noChangeArrowheads="1"/>
          </p:cNvSpPr>
          <p:nvPr/>
        </p:nvSpPr>
        <p:spPr bwMode="auto">
          <a:xfrm>
            <a:off x="3810000" y="1143000"/>
            <a:ext cx="2057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Integrating</a:t>
            </a:r>
            <a:endParaRPr lang="en-US" sz="2400" b="1"/>
          </a:p>
        </p:txBody>
      </p:sp>
      <p:sp>
        <p:nvSpPr>
          <p:cNvPr id="234511" name="Text Box 15"/>
          <p:cNvSpPr txBox="1">
            <a:spLocks noChangeArrowheads="1"/>
          </p:cNvSpPr>
          <p:nvPr/>
        </p:nvSpPr>
        <p:spPr bwMode="auto">
          <a:xfrm>
            <a:off x="1143000" y="25146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Protecting</a:t>
            </a:r>
            <a:endParaRPr lang="en-US" sz="2000" b="1"/>
          </a:p>
        </p:txBody>
      </p:sp>
      <p:sp>
        <p:nvSpPr>
          <p:cNvPr id="234512" name="Text Box 16"/>
          <p:cNvSpPr txBox="1">
            <a:spLocks noChangeArrowheads="1"/>
          </p:cNvSpPr>
          <p:nvPr/>
        </p:nvSpPr>
        <p:spPr bwMode="auto">
          <a:xfrm>
            <a:off x="6477000" y="4343400"/>
            <a:ext cx="2057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Nurturing and Sustaining</a:t>
            </a:r>
            <a:endParaRPr lang="en-US" sz="2000" b="1"/>
          </a:p>
        </p:txBody>
      </p:sp>
      <p:sp>
        <p:nvSpPr>
          <p:cNvPr id="234513" name="Text Box 17"/>
          <p:cNvSpPr txBox="1">
            <a:spLocks noChangeArrowheads="1"/>
          </p:cNvSpPr>
          <p:nvPr/>
        </p:nvSpPr>
        <p:spPr bwMode="auto">
          <a:xfrm>
            <a:off x="762000" y="4724400"/>
            <a:ext cx="2057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Knowing and Teaching</a:t>
            </a:r>
            <a:endParaRPr lang="en-US" sz="2000" b="1"/>
          </a:p>
        </p:txBody>
      </p:sp>
      <p:sp>
        <p:nvSpPr>
          <p:cNvPr id="234514" name="Text Box 18"/>
          <p:cNvSpPr txBox="1">
            <a:spLocks noChangeArrowheads="1"/>
          </p:cNvSpPr>
          <p:nvPr/>
        </p:nvSpPr>
        <p:spPr bwMode="auto">
          <a:xfrm>
            <a:off x="6400800" y="25908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Partnering</a:t>
            </a:r>
            <a:endParaRPr lang="en-US" sz="2000" b="1"/>
          </a:p>
        </p:txBody>
      </p:sp>
      <p:sp>
        <p:nvSpPr>
          <p:cNvPr id="234515" name="Text Box 19"/>
          <p:cNvSpPr txBox="1">
            <a:spLocks noChangeArrowheads="1"/>
          </p:cNvSpPr>
          <p:nvPr/>
        </p:nvSpPr>
        <p:spPr bwMode="auto">
          <a:xfrm>
            <a:off x="6629400" y="5867400"/>
            <a:ext cx="914400" cy="379413"/>
          </a:xfrm>
          <a:prstGeom prst="rect">
            <a:avLst/>
          </a:prstGeom>
          <a:noFill/>
          <a:ln w="127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i="1">
                <a:solidFill>
                  <a:schemeClr val="accent1"/>
                </a:solidFill>
              </a:rPr>
              <a:t>Earth</a:t>
            </a:r>
          </a:p>
        </p:txBody>
      </p:sp>
      <p:sp>
        <p:nvSpPr>
          <p:cNvPr id="234520" name="Rectangle 24"/>
          <p:cNvSpPr>
            <a:spLocks noChangeArrowheads="1"/>
          </p:cNvSpPr>
          <p:nvPr/>
        </p:nvSpPr>
        <p:spPr bwMode="auto">
          <a:xfrm>
            <a:off x="1447800" y="5943600"/>
            <a:ext cx="492125" cy="379413"/>
          </a:xfrm>
          <a:prstGeom prst="rect">
            <a:avLst/>
          </a:prstGeom>
          <a:noFill/>
          <a:ln w="127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chemeClr val="accent1"/>
                </a:solidFill>
              </a:rPr>
              <a:t>Air</a:t>
            </a:r>
          </a:p>
        </p:txBody>
      </p:sp>
      <p:sp>
        <p:nvSpPr>
          <p:cNvPr id="234521" name="Rectangle 25"/>
          <p:cNvSpPr>
            <a:spLocks noChangeArrowheads="1"/>
          </p:cNvSpPr>
          <p:nvPr/>
        </p:nvSpPr>
        <p:spPr bwMode="auto">
          <a:xfrm>
            <a:off x="1524000" y="3276600"/>
            <a:ext cx="590550" cy="379413"/>
          </a:xfrm>
          <a:prstGeom prst="rect">
            <a:avLst/>
          </a:prstGeom>
          <a:noFill/>
          <a:ln w="127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chemeClr val="accent1"/>
                </a:solidFill>
              </a:rPr>
              <a:t>Fire</a:t>
            </a:r>
          </a:p>
        </p:txBody>
      </p:sp>
      <p:sp>
        <p:nvSpPr>
          <p:cNvPr id="234522" name="Rectangle 26"/>
          <p:cNvSpPr>
            <a:spLocks noChangeArrowheads="1"/>
          </p:cNvSpPr>
          <p:nvPr/>
        </p:nvSpPr>
        <p:spPr bwMode="auto">
          <a:xfrm>
            <a:off x="4419600" y="1981200"/>
            <a:ext cx="617538" cy="379413"/>
          </a:xfrm>
          <a:prstGeom prst="rect">
            <a:avLst/>
          </a:prstGeom>
          <a:noFill/>
          <a:ln w="127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a:solidFill>
                  <a:schemeClr val="accent1"/>
                </a:solidFill>
              </a:rPr>
              <a:t>Soul</a:t>
            </a:r>
          </a:p>
        </p:txBody>
      </p:sp>
      <p:sp>
        <p:nvSpPr>
          <p:cNvPr id="234525" name="Text Box 29"/>
          <p:cNvSpPr txBox="1">
            <a:spLocks noChangeArrowheads="1"/>
          </p:cNvSpPr>
          <p:nvPr/>
        </p:nvSpPr>
        <p:spPr bwMode="auto">
          <a:xfrm>
            <a:off x="6477000" y="3352800"/>
            <a:ext cx="914400" cy="379413"/>
          </a:xfrm>
          <a:prstGeom prst="rect">
            <a:avLst/>
          </a:prstGeom>
          <a:noFill/>
          <a:ln w="127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i="1">
                <a:solidFill>
                  <a:schemeClr val="accent1"/>
                </a:solidFill>
              </a:rPr>
              <a:t>Water</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Rot="1" noChangeArrowheads="1"/>
          </p:cNvSpPr>
          <p:nvPr>
            <p:ph type="title"/>
          </p:nvPr>
        </p:nvSpPr>
        <p:spPr>
          <a:xfrm>
            <a:off x="457200" y="990600"/>
            <a:ext cx="8229600" cy="762000"/>
          </a:xfrm>
        </p:spPr>
        <p:txBody>
          <a:bodyPr/>
          <a:lstStyle/>
          <a:p>
            <a:r>
              <a:rPr lang="en-US" sz="3200" i="1">
                <a:solidFill>
                  <a:schemeClr val="accent1"/>
                </a:solidFill>
              </a:rPr>
              <a:t>A Map of the Universal Human for Our Times</a:t>
            </a:r>
            <a:r>
              <a:rPr lang="en-US" sz="4000"/>
              <a:t> </a:t>
            </a:r>
          </a:p>
        </p:txBody>
      </p:sp>
      <p:pic>
        <p:nvPicPr>
          <p:cNvPr id="2355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24"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5" name="Text Box 5"/>
          <p:cNvSpPr txBox="1">
            <a:spLocks noChangeArrowheads="1"/>
          </p:cNvSpPr>
          <p:nvPr/>
        </p:nvSpPr>
        <p:spPr bwMode="auto">
          <a:xfrm>
            <a:off x="3581400" y="2057400"/>
            <a:ext cx="2133600" cy="39687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a:solidFill>
                  <a:schemeClr val="hlink"/>
                </a:solidFill>
              </a:rPr>
              <a:t>Sovereign</a:t>
            </a:r>
            <a:endParaRPr lang="en-US" sz="1400" b="1">
              <a:solidFill>
                <a:schemeClr val="hlink"/>
              </a:solidFill>
            </a:endParaRPr>
          </a:p>
        </p:txBody>
      </p:sp>
      <p:sp>
        <p:nvSpPr>
          <p:cNvPr id="235526" name="Text Box 6"/>
          <p:cNvSpPr txBox="1">
            <a:spLocks noChangeArrowheads="1"/>
          </p:cNvSpPr>
          <p:nvPr/>
        </p:nvSpPr>
        <p:spPr bwMode="auto">
          <a:xfrm>
            <a:off x="1219200" y="2514600"/>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Warrior</a:t>
            </a:r>
          </a:p>
        </p:txBody>
      </p:sp>
      <p:sp>
        <p:nvSpPr>
          <p:cNvPr id="235527" name="Text Box 7"/>
          <p:cNvSpPr txBox="1">
            <a:spLocks noChangeArrowheads="1"/>
          </p:cNvSpPr>
          <p:nvPr/>
        </p:nvSpPr>
        <p:spPr bwMode="auto">
          <a:xfrm>
            <a:off x="914400" y="6172200"/>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Magician</a:t>
            </a:r>
            <a:endParaRPr lang="en-US" sz="1600" b="1">
              <a:solidFill>
                <a:schemeClr val="hlink"/>
              </a:solidFill>
            </a:endParaRPr>
          </a:p>
        </p:txBody>
      </p:sp>
      <p:sp>
        <p:nvSpPr>
          <p:cNvPr id="235528" name="Text Box 8"/>
          <p:cNvSpPr txBox="1">
            <a:spLocks noChangeArrowheads="1"/>
          </p:cNvSpPr>
          <p:nvPr/>
        </p:nvSpPr>
        <p:spPr bwMode="auto">
          <a:xfrm>
            <a:off x="6477000" y="25146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Lover</a:t>
            </a:r>
          </a:p>
        </p:txBody>
      </p:sp>
      <p:sp>
        <p:nvSpPr>
          <p:cNvPr id="235529" name="Text Box 9"/>
          <p:cNvSpPr txBox="1">
            <a:spLocks noChangeArrowheads="1"/>
          </p:cNvSpPr>
          <p:nvPr/>
        </p:nvSpPr>
        <p:spPr bwMode="auto">
          <a:xfrm>
            <a:off x="6324600" y="6248400"/>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rPr>
              <a:t>Great </a:t>
            </a:r>
            <a:r>
              <a:rPr lang="en-US" b="1">
                <a:solidFill>
                  <a:schemeClr val="hlink"/>
                </a:solidFill>
              </a:rPr>
              <a:t>Mother</a:t>
            </a:r>
          </a:p>
        </p:txBody>
      </p:sp>
      <p:sp>
        <p:nvSpPr>
          <p:cNvPr id="235530" name="Text Box 10"/>
          <p:cNvSpPr txBox="1">
            <a:spLocks noChangeArrowheads="1"/>
          </p:cNvSpPr>
          <p:nvPr/>
        </p:nvSpPr>
        <p:spPr bwMode="auto">
          <a:xfrm>
            <a:off x="3733800" y="1600200"/>
            <a:ext cx="2057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Integrating</a:t>
            </a:r>
            <a:endParaRPr lang="en-US" sz="2400" b="1"/>
          </a:p>
        </p:txBody>
      </p:sp>
      <p:sp>
        <p:nvSpPr>
          <p:cNvPr id="235531" name="Text Box 11"/>
          <p:cNvSpPr txBox="1">
            <a:spLocks noChangeArrowheads="1"/>
          </p:cNvSpPr>
          <p:nvPr/>
        </p:nvSpPr>
        <p:spPr bwMode="auto">
          <a:xfrm>
            <a:off x="1143000" y="21336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Protecting</a:t>
            </a:r>
            <a:endParaRPr lang="en-US" sz="2000" b="1"/>
          </a:p>
        </p:txBody>
      </p:sp>
      <p:sp>
        <p:nvSpPr>
          <p:cNvPr id="235533" name="Text Box 13"/>
          <p:cNvSpPr txBox="1">
            <a:spLocks noChangeArrowheads="1"/>
          </p:cNvSpPr>
          <p:nvPr/>
        </p:nvSpPr>
        <p:spPr bwMode="auto">
          <a:xfrm>
            <a:off x="381000" y="5486400"/>
            <a:ext cx="2057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Knowing and Teaching</a:t>
            </a:r>
            <a:endParaRPr lang="en-US" sz="2000" b="1"/>
          </a:p>
        </p:txBody>
      </p:sp>
      <p:sp>
        <p:nvSpPr>
          <p:cNvPr id="235534" name="Text Box 14"/>
          <p:cNvSpPr txBox="1">
            <a:spLocks noChangeArrowheads="1"/>
          </p:cNvSpPr>
          <p:nvPr/>
        </p:nvSpPr>
        <p:spPr bwMode="auto">
          <a:xfrm>
            <a:off x="6324600" y="21336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Partnering</a:t>
            </a:r>
            <a:endParaRPr lang="en-US" sz="2000" b="1"/>
          </a:p>
        </p:txBody>
      </p:sp>
      <p:sp>
        <p:nvSpPr>
          <p:cNvPr id="235540" name="Oval 20"/>
          <p:cNvSpPr>
            <a:spLocks noChangeArrowheads="1"/>
          </p:cNvSpPr>
          <p:nvPr/>
        </p:nvSpPr>
        <p:spPr bwMode="auto">
          <a:xfrm>
            <a:off x="685800" y="2971800"/>
            <a:ext cx="3200400" cy="3124200"/>
          </a:xfrm>
          <a:prstGeom prst="ellipse">
            <a:avLst/>
          </a:prstGeom>
          <a:noFill/>
          <a:ln w="28575">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41" name="Oval 21"/>
          <p:cNvSpPr>
            <a:spLocks noChangeArrowheads="1"/>
          </p:cNvSpPr>
          <p:nvPr/>
        </p:nvSpPr>
        <p:spPr bwMode="auto">
          <a:xfrm>
            <a:off x="5105400" y="3048000"/>
            <a:ext cx="3200400" cy="3124200"/>
          </a:xfrm>
          <a:prstGeom prst="ellipse">
            <a:avLst/>
          </a:prstGeom>
          <a:noFill/>
          <a:ln w="28575">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47" name="Line 27"/>
          <p:cNvSpPr>
            <a:spLocks noChangeShapeType="1"/>
          </p:cNvSpPr>
          <p:nvPr/>
        </p:nvSpPr>
        <p:spPr bwMode="auto">
          <a:xfrm flipV="1">
            <a:off x="8305800" y="4648200"/>
            <a:ext cx="0" cy="152400"/>
          </a:xfrm>
          <a:prstGeom prst="line">
            <a:avLst/>
          </a:prstGeom>
          <a:noFill/>
          <a:ln w="762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48" name="Line 28"/>
          <p:cNvSpPr>
            <a:spLocks noChangeShapeType="1"/>
          </p:cNvSpPr>
          <p:nvPr/>
        </p:nvSpPr>
        <p:spPr bwMode="auto">
          <a:xfrm flipV="1">
            <a:off x="1066800" y="3429000"/>
            <a:ext cx="76200" cy="152400"/>
          </a:xfrm>
          <a:prstGeom prst="line">
            <a:avLst/>
          </a:prstGeom>
          <a:noFill/>
          <a:ln w="762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1" name="Line 31"/>
          <p:cNvSpPr>
            <a:spLocks noChangeShapeType="1"/>
          </p:cNvSpPr>
          <p:nvPr/>
        </p:nvSpPr>
        <p:spPr bwMode="auto">
          <a:xfrm flipH="1" flipV="1">
            <a:off x="6934200" y="3048000"/>
            <a:ext cx="152400" cy="76200"/>
          </a:xfrm>
          <a:prstGeom prst="line">
            <a:avLst/>
          </a:prstGeom>
          <a:noFill/>
          <a:ln w="762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2" name="Line 32"/>
          <p:cNvSpPr>
            <a:spLocks noChangeShapeType="1"/>
          </p:cNvSpPr>
          <p:nvPr/>
        </p:nvSpPr>
        <p:spPr bwMode="auto">
          <a:xfrm flipH="1">
            <a:off x="5181600" y="3886200"/>
            <a:ext cx="152400" cy="228600"/>
          </a:xfrm>
          <a:prstGeom prst="line">
            <a:avLst/>
          </a:prstGeom>
          <a:noFill/>
          <a:ln w="762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3" name="Line 33"/>
          <p:cNvSpPr>
            <a:spLocks noChangeShapeType="1"/>
          </p:cNvSpPr>
          <p:nvPr/>
        </p:nvSpPr>
        <p:spPr bwMode="auto">
          <a:xfrm flipH="1">
            <a:off x="2362200" y="6019800"/>
            <a:ext cx="304800" cy="76200"/>
          </a:xfrm>
          <a:prstGeom prst="line">
            <a:avLst/>
          </a:prstGeom>
          <a:noFill/>
          <a:ln w="762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4" name="Text Box 34"/>
          <p:cNvSpPr txBox="1">
            <a:spLocks noChangeArrowheads="1"/>
          </p:cNvSpPr>
          <p:nvPr/>
        </p:nvSpPr>
        <p:spPr bwMode="auto">
          <a:xfrm>
            <a:off x="1295400" y="4419600"/>
            <a:ext cx="167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Yang Economy</a:t>
            </a:r>
            <a:endParaRPr lang="en-US" sz="2000" b="1"/>
          </a:p>
        </p:txBody>
      </p:sp>
      <p:sp>
        <p:nvSpPr>
          <p:cNvPr id="235555" name="Text Box 35"/>
          <p:cNvSpPr txBox="1">
            <a:spLocks noChangeArrowheads="1"/>
          </p:cNvSpPr>
          <p:nvPr/>
        </p:nvSpPr>
        <p:spPr bwMode="auto">
          <a:xfrm>
            <a:off x="5715000" y="4419600"/>
            <a:ext cx="1981200" cy="45720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Yin Economy</a:t>
            </a:r>
            <a:endParaRPr lang="en-US" sz="2000" b="1"/>
          </a:p>
        </p:txBody>
      </p:sp>
      <p:sp>
        <p:nvSpPr>
          <p:cNvPr id="235556" name="Text Box 36"/>
          <p:cNvSpPr txBox="1">
            <a:spLocks noChangeArrowheads="1"/>
          </p:cNvSpPr>
          <p:nvPr/>
        </p:nvSpPr>
        <p:spPr bwMode="auto">
          <a:xfrm>
            <a:off x="6400800" y="5181600"/>
            <a:ext cx="2057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Nurturing and Sustaining</a:t>
            </a:r>
            <a:endParaRPr lang="en-US" sz="2000" b="1"/>
          </a:p>
        </p:txBody>
      </p:sp>
      <p:sp>
        <p:nvSpPr>
          <p:cNvPr id="235558" name="Text Box 38"/>
          <p:cNvSpPr txBox="1">
            <a:spLocks noChangeArrowheads="1"/>
          </p:cNvSpPr>
          <p:nvPr/>
        </p:nvSpPr>
        <p:spPr bwMode="auto">
          <a:xfrm>
            <a:off x="5638800" y="3200400"/>
            <a:ext cx="2438400" cy="1068388"/>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a:t>Complementary Currencies</a:t>
            </a:r>
          </a:p>
          <a:p>
            <a:pPr algn="ctr">
              <a:spcBef>
                <a:spcPct val="50000"/>
              </a:spcBef>
            </a:pPr>
            <a:r>
              <a:rPr lang="en-US" sz="1600" b="1"/>
              <a:t>(Cooperative, sufficient)</a:t>
            </a:r>
            <a:endParaRPr lang="en-US" sz="1400" b="1"/>
          </a:p>
        </p:txBody>
      </p:sp>
      <p:sp>
        <p:nvSpPr>
          <p:cNvPr id="235559" name="Text Box 39"/>
          <p:cNvSpPr txBox="1">
            <a:spLocks noChangeArrowheads="1"/>
          </p:cNvSpPr>
          <p:nvPr/>
        </p:nvSpPr>
        <p:spPr bwMode="auto">
          <a:xfrm>
            <a:off x="1219200" y="3276600"/>
            <a:ext cx="2438400" cy="763588"/>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a:t>National Currencies</a:t>
            </a:r>
          </a:p>
          <a:p>
            <a:pPr algn="ctr">
              <a:spcBef>
                <a:spcPct val="50000"/>
              </a:spcBef>
            </a:pPr>
            <a:r>
              <a:rPr lang="en-US" sz="1600" b="1"/>
              <a:t>(Competitive, Scarce)</a:t>
            </a:r>
            <a:endParaRPr lang="en-US" sz="1400" b="1"/>
          </a:p>
        </p:txBody>
      </p:sp>
      <p:sp>
        <p:nvSpPr>
          <p:cNvPr id="235560" name="Rectangle 40"/>
          <p:cNvSpPr>
            <a:spLocks noRot="1" noChangeArrowheads="1"/>
          </p:cNvSpPr>
          <p:nvPr/>
        </p:nvSpPr>
        <p:spPr bwMode="auto">
          <a:xfrm>
            <a:off x="457200" y="152400"/>
            <a:ext cx="83058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600" b="1">
                <a:solidFill>
                  <a:schemeClr val="tx2"/>
                </a:solidFill>
                <a:effectLst>
                  <a:outerShdw blurRad="38100" dist="38100" dir="2700000" algn="tl">
                    <a:srgbClr val="000000"/>
                  </a:outerShdw>
                </a:effectLst>
              </a:rPr>
              <a:t>Relationships between Universal Human and Yin and Yang Economic Cycles</a:t>
            </a:r>
            <a:endParaRPr lang="en-US" sz="3200" b="1">
              <a:solidFill>
                <a:schemeClr val="tx2"/>
              </a:solidFill>
              <a:effectLst>
                <a:outerShdw blurRad="38100" dist="38100" dir="2700000" algn="tl">
                  <a:srgbClr val="000000"/>
                </a:outerShdw>
              </a:effectLst>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dirty="0"/>
              <a:t>Yang Money </a:t>
            </a:r>
            <a:r>
              <a:rPr lang="en-US" dirty="0" err="1"/>
              <a:t>vs</a:t>
            </a:r>
            <a:r>
              <a:rPr lang="en-US" dirty="0"/>
              <a:t> Yin Money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61961093"/>
              </p:ext>
            </p:extLst>
          </p:nvPr>
        </p:nvGraphicFramePr>
        <p:xfrm>
          <a:off x="457200" y="990600"/>
          <a:ext cx="8305800" cy="5715000"/>
        </p:xfrm>
        <a:graphic>
          <a:graphicData uri="http://schemas.openxmlformats.org/drawingml/2006/table">
            <a:tbl>
              <a:tblPr firstRow="1" firstCol="1" bandRow="1">
                <a:tableStyleId>{5C22544A-7EE6-4342-B048-85BDC9FD1C3A}</a:tableStyleId>
              </a:tblPr>
              <a:tblGrid>
                <a:gridCol w="2058074">
                  <a:extLst>
                    <a:ext uri="{9D8B030D-6E8A-4147-A177-3AD203B41FA5}">
                      <a16:colId xmlns:a16="http://schemas.microsoft.com/office/drawing/2014/main" val="20000"/>
                    </a:ext>
                  </a:extLst>
                </a:gridCol>
                <a:gridCol w="2866604">
                  <a:extLst>
                    <a:ext uri="{9D8B030D-6E8A-4147-A177-3AD203B41FA5}">
                      <a16:colId xmlns:a16="http://schemas.microsoft.com/office/drawing/2014/main" val="20001"/>
                    </a:ext>
                  </a:extLst>
                </a:gridCol>
                <a:gridCol w="3381122">
                  <a:extLst>
                    <a:ext uri="{9D8B030D-6E8A-4147-A177-3AD203B41FA5}">
                      <a16:colId xmlns:a16="http://schemas.microsoft.com/office/drawing/2014/main" val="20002"/>
                    </a:ext>
                  </a:extLst>
                </a:gridCol>
              </a:tblGrid>
              <a:tr h="345012">
                <a:tc>
                  <a:txBody>
                    <a:bodyPr/>
                    <a:lstStyle/>
                    <a:p>
                      <a:pPr marL="0" marR="0">
                        <a:lnSpc>
                          <a:spcPct val="115000"/>
                        </a:lnSpc>
                        <a:spcBef>
                          <a:spcPts val="0"/>
                        </a:spcBef>
                        <a:spcAft>
                          <a:spcPts val="0"/>
                        </a:spcAft>
                      </a:pPr>
                      <a:r>
                        <a:rPr lang="en-US" sz="1600" b="1" dirty="0">
                          <a:effectLst/>
                          <a:latin typeface="+mj-lt"/>
                          <a:cs typeface="Arial" pitchFamily="34" charset="0"/>
                        </a:rPr>
                        <a:t>Characteristic</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Yang Money</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dirty="0">
                          <a:effectLst/>
                          <a:latin typeface="+mj-lt"/>
                          <a:cs typeface="Arial" pitchFamily="34" charset="0"/>
                        </a:rPr>
                        <a:t>Yin Money</a:t>
                      </a:r>
                      <a:endParaRPr lang="en-US" sz="1600" b="1" dirty="0">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0"/>
                  </a:ext>
                </a:extLst>
              </a:tr>
              <a:tr h="345012">
                <a:tc>
                  <a:txBody>
                    <a:bodyPr/>
                    <a:lstStyle/>
                    <a:p>
                      <a:pPr marL="0" marR="0">
                        <a:lnSpc>
                          <a:spcPct val="115000"/>
                        </a:lnSpc>
                        <a:spcBef>
                          <a:spcPts val="0"/>
                        </a:spcBef>
                        <a:spcAft>
                          <a:spcPts val="0"/>
                        </a:spcAft>
                      </a:pPr>
                      <a:r>
                        <a:rPr lang="en-US" sz="1600" b="1">
                          <a:effectLst/>
                          <a:latin typeface="+mj-lt"/>
                          <a:cs typeface="Arial" pitchFamily="34" charset="0"/>
                        </a:rPr>
                        <a:t>Scarcity</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Precious and scarce</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Abundant</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1"/>
                  </a:ext>
                </a:extLst>
              </a:tr>
              <a:tr h="345012">
                <a:tc>
                  <a:txBody>
                    <a:bodyPr/>
                    <a:lstStyle/>
                    <a:p>
                      <a:pPr marL="0" marR="0">
                        <a:lnSpc>
                          <a:spcPct val="115000"/>
                        </a:lnSpc>
                        <a:spcBef>
                          <a:spcPts val="0"/>
                        </a:spcBef>
                        <a:spcAft>
                          <a:spcPts val="0"/>
                        </a:spcAft>
                      </a:pPr>
                      <a:r>
                        <a:rPr lang="en-US" sz="1600" b="1">
                          <a:effectLst/>
                          <a:latin typeface="+mj-lt"/>
                          <a:cs typeface="Arial" pitchFamily="34" charset="0"/>
                        </a:rPr>
                        <a:t>Materials</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Scarce Metals</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More ordinary materials</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2"/>
                  </a:ext>
                </a:extLst>
              </a:tr>
              <a:tr h="580178">
                <a:tc>
                  <a:txBody>
                    <a:bodyPr/>
                    <a:lstStyle/>
                    <a:p>
                      <a:pPr marL="0" marR="0">
                        <a:lnSpc>
                          <a:spcPct val="115000"/>
                        </a:lnSpc>
                        <a:spcBef>
                          <a:spcPts val="0"/>
                        </a:spcBef>
                        <a:spcAft>
                          <a:spcPts val="0"/>
                        </a:spcAft>
                      </a:pPr>
                      <a:r>
                        <a:rPr lang="en-US" sz="1600" b="1" dirty="0">
                          <a:effectLst/>
                          <a:latin typeface="+mj-lt"/>
                          <a:cs typeface="Arial" pitchFamily="34" charset="0"/>
                        </a:rPr>
                        <a:t>Status</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Monopoly of currency—only one allowed</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Complementary Currency, Usually coexisting with Hard Money</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3"/>
                  </a:ext>
                </a:extLst>
              </a:tr>
              <a:tr h="345012">
                <a:tc>
                  <a:txBody>
                    <a:bodyPr/>
                    <a:lstStyle/>
                    <a:p>
                      <a:pPr marL="0" marR="0">
                        <a:lnSpc>
                          <a:spcPct val="115000"/>
                        </a:lnSpc>
                        <a:spcBef>
                          <a:spcPts val="0"/>
                        </a:spcBef>
                        <a:spcAft>
                          <a:spcPts val="0"/>
                        </a:spcAft>
                      </a:pPr>
                      <a:r>
                        <a:rPr lang="en-US" sz="1600" b="1">
                          <a:effectLst/>
                          <a:latin typeface="+mj-lt"/>
                          <a:cs typeface="Arial" pitchFamily="34" charset="0"/>
                        </a:rPr>
                        <a:t>Interest</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Earns Interest</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Negative Interest (Demurrage)</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4"/>
                  </a:ext>
                </a:extLst>
              </a:tr>
              <a:tr h="580178">
                <a:tc>
                  <a:txBody>
                    <a:bodyPr/>
                    <a:lstStyle/>
                    <a:p>
                      <a:pPr marL="0" marR="0">
                        <a:lnSpc>
                          <a:spcPct val="115000"/>
                        </a:lnSpc>
                        <a:spcBef>
                          <a:spcPts val="0"/>
                        </a:spcBef>
                        <a:spcAft>
                          <a:spcPts val="0"/>
                        </a:spcAft>
                      </a:pPr>
                      <a:r>
                        <a:rPr lang="en-US" sz="1600" b="1" dirty="0">
                          <a:effectLst/>
                          <a:latin typeface="+mj-lt"/>
                          <a:cs typeface="Arial" pitchFamily="34" charset="0"/>
                        </a:rPr>
                        <a:t>Ownership</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Concentrates Wealth in hands of Elite</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Circulates among all society</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5"/>
                  </a:ext>
                </a:extLst>
              </a:tr>
              <a:tr h="580178">
                <a:tc>
                  <a:txBody>
                    <a:bodyPr/>
                    <a:lstStyle/>
                    <a:p>
                      <a:pPr marL="0" marR="0">
                        <a:lnSpc>
                          <a:spcPct val="115000"/>
                        </a:lnSpc>
                        <a:spcBef>
                          <a:spcPts val="0"/>
                        </a:spcBef>
                        <a:spcAft>
                          <a:spcPts val="0"/>
                        </a:spcAft>
                      </a:pPr>
                      <a:r>
                        <a:rPr lang="en-US" sz="1600" b="1" dirty="0">
                          <a:effectLst/>
                          <a:latin typeface="+mj-lt"/>
                          <a:cs typeface="Arial" pitchFamily="34" charset="0"/>
                        </a:rPr>
                        <a:t>Migration</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effectLst/>
                          <a:latin typeface="+mj-lt"/>
                          <a:cs typeface="Arial" pitchFamily="34" charset="0"/>
                        </a:rPr>
                        <a:t>Tends to leave the community,  extracting  wealth</a:t>
                      </a:r>
                      <a:endParaRPr lang="en-US" sz="14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dirty="0">
                          <a:effectLst/>
                          <a:latin typeface="+mj-lt"/>
                          <a:cs typeface="Arial" pitchFamily="34" charset="0"/>
                        </a:rPr>
                        <a:t>Stays in the community and recirculates</a:t>
                      </a:r>
                      <a:endParaRPr lang="en-US" sz="1600" b="1" dirty="0">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6"/>
                  </a:ext>
                </a:extLst>
              </a:tr>
              <a:tr h="613218">
                <a:tc>
                  <a:txBody>
                    <a:bodyPr/>
                    <a:lstStyle/>
                    <a:p>
                      <a:pPr marL="0" marR="0">
                        <a:lnSpc>
                          <a:spcPct val="115000"/>
                        </a:lnSpc>
                        <a:spcBef>
                          <a:spcPts val="0"/>
                        </a:spcBef>
                        <a:spcAft>
                          <a:spcPts val="0"/>
                        </a:spcAft>
                      </a:pPr>
                      <a:r>
                        <a:rPr lang="en-US" sz="1600" b="1">
                          <a:effectLst/>
                          <a:latin typeface="+mj-lt"/>
                          <a:cs typeface="Arial" pitchFamily="34" charset="0"/>
                        </a:rPr>
                        <a:t>Use in Trade</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Long Distance Trade—Trade outside of the local community</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Community Trade--Benefits Relationships</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7"/>
                  </a:ext>
                </a:extLst>
              </a:tr>
              <a:tr h="345012">
                <a:tc>
                  <a:txBody>
                    <a:bodyPr/>
                    <a:lstStyle/>
                    <a:p>
                      <a:pPr marL="0" marR="0">
                        <a:lnSpc>
                          <a:spcPct val="115000"/>
                        </a:lnSpc>
                        <a:spcBef>
                          <a:spcPts val="0"/>
                        </a:spcBef>
                        <a:spcAft>
                          <a:spcPts val="0"/>
                        </a:spcAft>
                      </a:pPr>
                      <a:r>
                        <a:rPr lang="en-US" sz="1600" b="1" dirty="0">
                          <a:effectLst/>
                          <a:latin typeface="+mj-lt"/>
                          <a:cs typeface="Arial" pitchFamily="34" charset="0"/>
                        </a:rPr>
                        <a:t>Type of Capital</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Financial Capital</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dirty="0">
                          <a:effectLst/>
                          <a:latin typeface="+mj-lt"/>
                          <a:cs typeface="Arial" pitchFamily="34" charset="0"/>
                        </a:rPr>
                        <a:t>Social Capital</a:t>
                      </a:r>
                      <a:endParaRPr lang="en-US" sz="1600" b="1" dirty="0">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8"/>
                  </a:ext>
                </a:extLst>
              </a:tr>
              <a:tr h="345012">
                <a:tc>
                  <a:txBody>
                    <a:bodyPr/>
                    <a:lstStyle/>
                    <a:p>
                      <a:pPr marL="0" marR="0">
                        <a:lnSpc>
                          <a:spcPct val="115000"/>
                        </a:lnSpc>
                        <a:spcBef>
                          <a:spcPts val="0"/>
                        </a:spcBef>
                        <a:spcAft>
                          <a:spcPts val="0"/>
                        </a:spcAft>
                      </a:pPr>
                      <a:r>
                        <a:rPr lang="en-US" sz="1600" b="1" dirty="0">
                          <a:effectLst/>
                          <a:latin typeface="+mj-lt"/>
                          <a:cs typeface="Arial" pitchFamily="34" charset="0"/>
                        </a:rPr>
                        <a:t>Store of value</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Store of Value</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Tends to lose value over time</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09"/>
                  </a:ext>
                </a:extLst>
              </a:tr>
              <a:tr h="345012">
                <a:tc>
                  <a:txBody>
                    <a:bodyPr/>
                    <a:lstStyle/>
                    <a:p>
                      <a:pPr marL="0" marR="0">
                        <a:lnSpc>
                          <a:spcPct val="115000"/>
                        </a:lnSpc>
                        <a:spcBef>
                          <a:spcPts val="0"/>
                        </a:spcBef>
                        <a:spcAft>
                          <a:spcPts val="0"/>
                        </a:spcAft>
                      </a:pPr>
                      <a:r>
                        <a:rPr lang="en-US" sz="1600" b="1">
                          <a:effectLst/>
                          <a:latin typeface="+mj-lt"/>
                          <a:cs typeface="Arial" pitchFamily="34" charset="0"/>
                        </a:rPr>
                        <a:t>Means of Exchange</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Yes</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Yes</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10"/>
                  </a:ext>
                </a:extLst>
              </a:tr>
              <a:tr h="580178">
                <a:tc>
                  <a:txBody>
                    <a:bodyPr/>
                    <a:lstStyle/>
                    <a:p>
                      <a:pPr marL="0" marR="0">
                        <a:lnSpc>
                          <a:spcPct val="115000"/>
                        </a:lnSpc>
                        <a:spcBef>
                          <a:spcPts val="0"/>
                        </a:spcBef>
                        <a:spcAft>
                          <a:spcPts val="0"/>
                        </a:spcAft>
                      </a:pPr>
                      <a:r>
                        <a:rPr lang="en-US" sz="1600" b="1">
                          <a:effectLst/>
                          <a:latin typeface="+mj-lt"/>
                          <a:cs typeface="Arial" pitchFamily="34" charset="0"/>
                        </a:rPr>
                        <a:t>Durability</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High</a:t>
                      </a:r>
                      <a:endParaRPr lang="en-US" sz="1600" b="1">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a:effectLst/>
                          <a:latin typeface="+mj-lt"/>
                          <a:cs typeface="Arial" pitchFamily="34" charset="0"/>
                        </a:rPr>
                        <a:t>Low—Frequently recollected and reissued</a:t>
                      </a:r>
                      <a:endParaRPr lang="en-US" sz="1600" b="1">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11"/>
                  </a:ext>
                </a:extLst>
              </a:tr>
              <a:tr h="365986">
                <a:tc>
                  <a:txBody>
                    <a:bodyPr/>
                    <a:lstStyle/>
                    <a:p>
                      <a:pPr marL="0" marR="0">
                        <a:lnSpc>
                          <a:spcPct val="115000"/>
                        </a:lnSpc>
                        <a:spcBef>
                          <a:spcPts val="0"/>
                        </a:spcBef>
                        <a:spcAft>
                          <a:spcPts val="0"/>
                        </a:spcAft>
                      </a:pPr>
                      <a:r>
                        <a:rPr lang="en-US" sz="1600" b="1" dirty="0">
                          <a:effectLst/>
                          <a:latin typeface="+mj-lt"/>
                          <a:cs typeface="Arial" pitchFamily="34" charset="0"/>
                        </a:rPr>
                        <a:t>Archetypes Activated</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dirty="0">
                          <a:effectLst/>
                          <a:latin typeface="+mj-lt"/>
                          <a:cs typeface="Arial" pitchFamily="34" charset="0"/>
                        </a:rPr>
                        <a:t>Sovereign, Warrior, Magician</a:t>
                      </a:r>
                      <a:endParaRPr lang="en-US" sz="1600" b="1" dirty="0">
                        <a:effectLst/>
                        <a:latin typeface="+mj-lt"/>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600" b="1" dirty="0">
                          <a:effectLst/>
                          <a:latin typeface="+mj-lt"/>
                          <a:cs typeface="Arial" pitchFamily="34" charset="0"/>
                        </a:rPr>
                        <a:t>Lover, Great Mother</a:t>
                      </a:r>
                      <a:endParaRPr lang="en-US" sz="1600" b="1" dirty="0">
                        <a:effectLst/>
                        <a:latin typeface="+mj-lt"/>
                        <a:ea typeface="Times New Roman"/>
                        <a:cs typeface="Arial" pitchFamily="34" charset="0"/>
                      </a:endParaRPr>
                    </a:p>
                  </a:txBody>
                  <a:tcPr marL="68580" marR="68580" marT="0" marB="0"/>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90529439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effectLst/>
              </a:rPr>
              <a:t>Types of Money and Archetypes Activated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6620637"/>
              </p:ext>
            </p:extLst>
          </p:nvPr>
        </p:nvGraphicFramePr>
        <p:xfrm>
          <a:off x="1219200" y="1447801"/>
          <a:ext cx="6705599" cy="5496171"/>
        </p:xfrm>
        <a:graphic>
          <a:graphicData uri="http://schemas.openxmlformats.org/drawingml/2006/table">
            <a:tbl>
              <a:tblPr firstRow="1" firstCol="1" bandRow="1">
                <a:tableStyleId>{5C22544A-7EE6-4342-B048-85BDC9FD1C3A}</a:tableStyleId>
              </a:tblPr>
              <a:tblGrid>
                <a:gridCol w="1637414">
                  <a:extLst>
                    <a:ext uri="{9D8B030D-6E8A-4147-A177-3AD203B41FA5}">
                      <a16:colId xmlns:a16="http://schemas.microsoft.com/office/drawing/2014/main" val="20000"/>
                    </a:ext>
                  </a:extLst>
                </a:gridCol>
                <a:gridCol w="909675">
                  <a:extLst>
                    <a:ext uri="{9D8B030D-6E8A-4147-A177-3AD203B41FA5}">
                      <a16:colId xmlns:a16="http://schemas.microsoft.com/office/drawing/2014/main" val="20001"/>
                    </a:ext>
                  </a:extLst>
                </a:gridCol>
                <a:gridCol w="1104604">
                  <a:extLst>
                    <a:ext uri="{9D8B030D-6E8A-4147-A177-3AD203B41FA5}">
                      <a16:colId xmlns:a16="http://schemas.microsoft.com/office/drawing/2014/main" val="20002"/>
                    </a:ext>
                  </a:extLst>
                </a:gridCol>
                <a:gridCol w="1039628">
                  <a:extLst>
                    <a:ext uri="{9D8B030D-6E8A-4147-A177-3AD203B41FA5}">
                      <a16:colId xmlns:a16="http://schemas.microsoft.com/office/drawing/2014/main" val="20003"/>
                    </a:ext>
                  </a:extLst>
                </a:gridCol>
                <a:gridCol w="674314">
                  <a:extLst>
                    <a:ext uri="{9D8B030D-6E8A-4147-A177-3AD203B41FA5}">
                      <a16:colId xmlns:a16="http://schemas.microsoft.com/office/drawing/2014/main" val="20004"/>
                    </a:ext>
                  </a:extLst>
                </a:gridCol>
                <a:gridCol w="1339964">
                  <a:extLst>
                    <a:ext uri="{9D8B030D-6E8A-4147-A177-3AD203B41FA5}">
                      <a16:colId xmlns:a16="http://schemas.microsoft.com/office/drawing/2014/main" val="20005"/>
                    </a:ext>
                  </a:extLst>
                </a:gridCol>
              </a:tblGrid>
              <a:tr h="264700">
                <a:tc>
                  <a:txBody>
                    <a:bodyPr/>
                    <a:lstStyle/>
                    <a:p>
                      <a:pPr marL="0" marR="0">
                        <a:lnSpc>
                          <a:spcPct val="115000"/>
                        </a:lnSpc>
                        <a:spcBef>
                          <a:spcPts val="0"/>
                        </a:spcBef>
                        <a:spcAft>
                          <a:spcPts val="0"/>
                        </a:spcAft>
                      </a:pPr>
                      <a:r>
                        <a:rPr lang="en-US" sz="1600" dirty="0">
                          <a:effectLst/>
                        </a:rPr>
                        <a:t> </a:t>
                      </a:r>
                      <a:endParaRPr lang="en-US" sz="12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effectLst/>
                        </a:rPr>
                        <a:t>Warrior</a:t>
                      </a:r>
                      <a:endParaRPr lang="en-US" sz="12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effectLst/>
                        </a:rPr>
                        <a:t>Sovereign</a:t>
                      </a:r>
                      <a:endParaRPr lang="en-US" sz="12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effectLst/>
                        </a:rPr>
                        <a:t>Magician</a:t>
                      </a:r>
                      <a:endParaRPr lang="en-US" sz="12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effectLst/>
                        </a:rPr>
                        <a:t>Lover</a:t>
                      </a:r>
                      <a:endParaRPr lang="en-US" sz="12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a:effectLst/>
                        </a:rPr>
                        <a:t>Great Mother</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29401">
                <a:tc>
                  <a:txBody>
                    <a:bodyPr/>
                    <a:lstStyle/>
                    <a:p>
                      <a:pPr marL="0" marR="0">
                        <a:lnSpc>
                          <a:spcPct val="115000"/>
                        </a:lnSpc>
                        <a:spcBef>
                          <a:spcPts val="0"/>
                        </a:spcBef>
                        <a:spcAft>
                          <a:spcPts val="0"/>
                        </a:spcAft>
                      </a:pPr>
                      <a:r>
                        <a:rPr lang="en-US" sz="1600">
                          <a:effectLst/>
                        </a:rPr>
                        <a:t>War/ Commodity</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29401">
                <a:tc>
                  <a:txBody>
                    <a:bodyPr/>
                    <a:lstStyle/>
                    <a:p>
                      <a:pPr marL="0" marR="0">
                        <a:lnSpc>
                          <a:spcPct val="115000"/>
                        </a:lnSpc>
                        <a:spcBef>
                          <a:spcPts val="0"/>
                        </a:spcBef>
                        <a:spcAft>
                          <a:spcPts val="0"/>
                        </a:spcAft>
                      </a:pPr>
                      <a:r>
                        <a:rPr lang="en-US" sz="1600">
                          <a:effectLst/>
                        </a:rPr>
                        <a:t>Authority Issued Coinage</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a:t>
                      </a:r>
                      <a:endParaRPr lang="en-US" sz="12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a:t>
                      </a:r>
                      <a:endParaRPr lang="en-US" sz="12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97051">
                <a:tc>
                  <a:txBody>
                    <a:bodyPr/>
                    <a:lstStyle/>
                    <a:p>
                      <a:pPr marL="0" marR="0">
                        <a:lnSpc>
                          <a:spcPct val="115000"/>
                        </a:lnSpc>
                        <a:spcBef>
                          <a:spcPts val="0"/>
                        </a:spcBef>
                        <a:spcAft>
                          <a:spcPts val="0"/>
                        </a:spcAft>
                      </a:pPr>
                      <a:r>
                        <a:rPr lang="en-US" sz="1600">
                          <a:effectLst/>
                        </a:rPr>
                        <a:t>Fiat Bank Debt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a:t>
                      </a:r>
                      <a:endParaRPr lang="en-US" sz="12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529401">
                <a:tc>
                  <a:txBody>
                    <a:bodyPr/>
                    <a:lstStyle/>
                    <a:p>
                      <a:pPr marL="0" marR="0">
                        <a:lnSpc>
                          <a:spcPct val="115000"/>
                        </a:lnSpc>
                        <a:spcBef>
                          <a:spcPts val="0"/>
                        </a:spcBef>
                        <a:spcAft>
                          <a:spcPts val="0"/>
                        </a:spcAft>
                      </a:pPr>
                      <a:r>
                        <a:rPr lang="en-US" sz="1600">
                          <a:effectLst/>
                        </a:rPr>
                        <a:t>Mutual Credit System</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481994">
                <a:tc>
                  <a:txBody>
                    <a:bodyPr/>
                    <a:lstStyle/>
                    <a:p>
                      <a:pPr marL="0" marR="0">
                        <a:lnSpc>
                          <a:spcPct val="115000"/>
                        </a:lnSpc>
                        <a:spcBef>
                          <a:spcPts val="0"/>
                        </a:spcBef>
                        <a:spcAft>
                          <a:spcPts val="0"/>
                        </a:spcAft>
                      </a:pPr>
                      <a:r>
                        <a:rPr lang="en-US" sz="1600">
                          <a:effectLst/>
                        </a:rPr>
                        <a:t>Community Scrip</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97051">
                <a:tc>
                  <a:txBody>
                    <a:bodyPr/>
                    <a:lstStyle/>
                    <a:p>
                      <a:pPr marL="0" marR="0">
                        <a:lnSpc>
                          <a:spcPct val="115000"/>
                        </a:lnSpc>
                        <a:spcBef>
                          <a:spcPts val="0"/>
                        </a:spcBef>
                        <a:spcAft>
                          <a:spcPts val="0"/>
                        </a:spcAft>
                      </a:pPr>
                      <a:r>
                        <a:rPr lang="en-US" sz="1600">
                          <a:effectLst/>
                        </a:rPr>
                        <a:t>Time Dollar</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529401">
                <a:tc>
                  <a:txBody>
                    <a:bodyPr/>
                    <a:lstStyle/>
                    <a:p>
                      <a:pPr marL="0" marR="0">
                        <a:lnSpc>
                          <a:spcPct val="115000"/>
                        </a:lnSpc>
                        <a:spcBef>
                          <a:spcPts val="0"/>
                        </a:spcBef>
                        <a:spcAft>
                          <a:spcPts val="0"/>
                        </a:spcAft>
                      </a:pPr>
                      <a:r>
                        <a:rPr lang="en-US" sz="1600">
                          <a:effectLst/>
                        </a:rPr>
                        <a:t>Bitcoin CryptoCurrency</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729099">
                <a:tc>
                  <a:txBody>
                    <a:bodyPr/>
                    <a:lstStyle/>
                    <a:p>
                      <a:pPr marL="0" marR="0">
                        <a:lnSpc>
                          <a:spcPct val="115000"/>
                        </a:lnSpc>
                        <a:spcBef>
                          <a:spcPts val="0"/>
                        </a:spcBef>
                        <a:spcAft>
                          <a:spcPts val="0"/>
                        </a:spcAft>
                      </a:pPr>
                      <a:r>
                        <a:rPr lang="en-US" sz="1600">
                          <a:effectLst/>
                        </a:rPr>
                        <a:t>Terra -- Asset Backed Currency</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397051">
                <a:tc>
                  <a:txBody>
                    <a:bodyPr/>
                    <a:lstStyle/>
                    <a:p>
                      <a:pPr marL="0" marR="0">
                        <a:lnSpc>
                          <a:spcPct val="115000"/>
                        </a:lnSpc>
                        <a:spcBef>
                          <a:spcPts val="0"/>
                        </a:spcBef>
                        <a:spcAft>
                          <a:spcPts val="0"/>
                        </a:spcAft>
                      </a:pPr>
                      <a:r>
                        <a:rPr lang="en-US" sz="1600">
                          <a:effectLst/>
                        </a:rPr>
                        <a:t>Energy-Backed</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r h="397051">
                <a:tc>
                  <a:txBody>
                    <a:bodyPr/>
                    <a:lstStyle/>
                    <a:p>
                      <a:pPr marL="0" marR="0">
                        <a:lnSpc>
                          <a:spcPct val="115000"/>
                        </a:lnSpc>
                        <a:spcBef>
                          <a:spcPts val="0"/>
                        </a:spcBef>
                        <a:spcAft>
                          <a:spcPts val="0"/>
                        </a:spcAft>
                      </a:pPr>
                      <a:r>
                        <a:rPr lang="en-US" sz="1600">
                          <a:effectLst/>
                        </a:rPr>
                        <a:t>GGCurrency?</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a:t>
                      </a:r>
                      <a:endParaRPr lang="en-US" sz="12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a:t>
                      </a:r>
                      <a:endParaRPr lang="en-US" sz="1200" dirty="0">
                        <a:effectLst/>
                        <a:latin typeface="Calibri"/>
                        <a:ea typeface="Calibri"/>
                        <a:cs typeface="Times New Roman"/>
                      </a:endParaRPr>
                    </a:p>
                  </a:txBody>
                  <a:tcPr marL="68580" marR="68580" marT="0" marB="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03394797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Rot="1" noChangeArrowheads="1"/>
          </p:cNvSpPr>
          <p:nvPr>
            <p:ph type="title"/>
          </p:nvPr>
        </p:nvSpPr>
        <p:spPr/>
        <p:txBody>
          <a:bodyPr/>
          <a:lstStyle/>
          <a:p>
            <a:r>
              <a:rPr lang="en-US"/>
              <a:t>The View from the 24</a:t>
            </a:r>
            <a:r>
              <a:rPr lang="en-US" baseline="30000"/>
              <a:t>th</a:t>
            </a:r>
            <a:r>
              <a:rPr lang="en-US"/>
              <a:t> Century</a:t>
            </a:r>
          </a:p>
        </p:txBody>
      </p:sp>
      <p:sp>
        <p:nvSpPr>
          <p:cNvPr id="268293" name="Rectangle 5"/>
          <p:cNvSpPr>
            <a:spLocks noChangeArrowheads="1"/>
          </p:cNvSpPr>
          <p:nvPr/>
        </p:nvSpPr>
        <p:spPr bwMode="auto">
          <a:xfrm>
            <a:off x="685800" y="2103438"/>
            <a:ext cx="75438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kumimoji="1" lang="en-US" sz="3200"/>
              <a:t> “Money does not exist in the twenty-fourth century. The accumulation of wealth is no longer the driving force; we work to better ourselves and humanity.” </a:t>
            </a:r>
          </a:p>
          <a:p>
            <a:endParaRPr kumimoji="1" lang="en-US" sz="2400"/>
          </a:p>
          <a:p>
            <a:r>
              <a:rPr kumimoji="1" lang="en-US" sz="2400"/>
              <a:t>Captain Jean-Luc Picard, Starship Enterprise</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8" name="Rectangle 4"/>
          <p:cNvSpPr>
            <a:spLocks noChangeArrowheads="1"/>
          </p:cNvSpPr>
          <p:nvPr/>
        </p:nvSpPr>
        <p:spPr bwMode="auto">
          <a:xfrm>
            <a:off x="1162050" y="2562225"/>
            <a:ext cx="682783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tabLst>
                <a:tab pos="0" algn="l"/>
                <a:tab pos="228600" algn="l"/>
              </a:tabLst>
            </a:pPr>
            <a:r>
              <a:rPr kumimoji="1" lang="en-US" sz="3600"/>
              <a:t>Our money is our mirror. </a:t>
            </a:r>
          </a:p>
          <a:p>
            <a:pPr algn="ctr">
              <a:tabLst>
                <a:tab pos="0" algn="l"/>
                <a:tab pos="228600" algn="l"/>
              </a:tabLst>
            </a:pPr>
            <a:r>
              <a:rPr kumimoji="1" lang="en-US" sz="3600"/>
              <a:t>It can reflect more than our shadows.</a:t>
            </a:r>
          </a:p>
          <a:p>
            <a:pPr algn="ctr">
              <a:tabLst>
                <a:tab pos="0" algn="l"/>
                <a:tab pos="228600" algn="l"/>
              </a:tabLst>
            </a:pPr>
            <a:r>
              <a:rPr kumimoji="1" lang="en-US" sz="3600"/>
              <a:t>        It can reflect our soul.</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559BBE-9C66-4A3D-A445-DA17975D9020}"/>
              </a:ext>
            </a:extLst>
          </p:cNvPr>
          <p:cNvSpPr>
            <a:spLocks noGrp="1"/>
          </p:cNvSpPr>
          <p:nvPr>
            <p:ph type="ctrTitle" sz="quarter"/>
          </p:nvPr>
        </p:nvSpPr>
        <p:spPr/>
        <p:txBody>
          <a:bodyPr/>
          <a:lstStyle/>
          <a:p>
            <a:r>
              <a:rPr lang="en-US" dirty="0"/>
              <a:t>For more information, please go to </a:t>
            </a:r>
          </a:p>
        </p:txBody>
      </p:sp>
      <p:sp>
        <p:nvSpPr>
          <p:cNvPr id="5" name="Subtitle 4">
            <a:extLst>
              <a:ext uri="{FF2B5EF4-FFF2-40B4-BE49-F238E27FC236}">
                <a16:creationId xmlns:a16="http://schemas.microsoft.com/office/drawing/2014/main" id="{AD16905E-075D-4770-AD93-05EBC718A601}"/>
              </a:ext>
            </a:extLst>
          </p:cNvPr>
          <p:cNvSpPr>
            <a:spLocks noGrp="1"/>
          </p:cNvSpPr>
          <p:nvPr>
            <p:ph type="subTitle" sz="quarter" idx="1"/>
          </p:nvPr>
        </p:nvSpPr>
        <p:spPr/>
        <p:txBody>
          <a:bodyPr/>
          <a:lstStyle/>
          <a:p>
            <a:r>
              <a:rPr lang="en-US" sz="4400" dirty="0">
                <a:hlinkClick r:id="rId2"/>
              </a:rPr>
              <a:t>http://currency.ggtrust.com</a:t>
            </a:r>
            <a:r>
              <a:rPr lang="en-US" sz="4400" dirty="0"/>
              <a:t> </a:t>
            </a:r>
          </a:p>
        </p:txBody>
      </p:sp>
    </p:spTree>
    <p:extLst>
      <p:ext uri="{BB962C8B-B14F-4D97-AF65-F5344CB8AC3E}">
        <p14:creationId xmlns:p14="http://schemas.microsoft.com/office/powerpoint/2010/main" val="2366785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Grp="1" noRot="1" noChangeArrowheads="1"/>
          </p:cNvSpPr>
          <p:nvPr>
            <p:ph type="title"/>
          </p:nvPr>
        </p:nvSpPr>
        <p:spPr/>
        <p:txBody>
          <a:bodyPr/>
          <a:lstStyle/>
          <a:p>
            <a:r>
              <a:rPr lang="en-US"/>
              <a:t>Sovereign Archetype Shadow Polarities</a:t>
            </a:r>
          </a:p>
        </p:txBody>
      </p:sp>
      <p:sp>
        <p:nvSpPr>
          <p:cNvPr id="38918" name="Rectangle 6"/>
          <p:cNvSpPr>
            <a:spLocks noGrp="1" noChangeArrowheads="1"/>
          </p:cNvSpPr>
          <p:nvPr>
            <p:ph type="body" idx="1"/>
          </p:nvPr>
        </p:nvSpPr>
        <p:spPr>
          <a:xfrm>
            <a:off x="457200" y="1828800"/>
            <a:ext cx="4038600" cy="4525963"/>
          </a:xfrm>
        </p:spPr>
        <p:txBody>
          <a:bodyPr/>
          <a:lstStyle/>
          <a:p>
            <a:pPr>
              <a:lnSpc>
                <a:spcPct val="90000"/>
              </a:lnSpc>
            </a:pPr>
            <a:r>
              <a:rPr lang="en-US" sz="2800"/>
              <a:t>Furthermore, it is well known that whenever one scratches below the surface of a Tyrant, one invariably discovers a Weakling. </a:t>
            </a:r>
          </a:p>
          <a:p>
            <a:pPr>
              <a:lnSpc>
                <a:spcPct val="90000"/>
              </a:lnSpc>
            </a:pPr>
            <a:r>
              <a:rPr lang="en-US" sz="2800"/>
              <a:t>Conversely, whenever someone weak is given power over someone else, (s)he will often turn into a Tyrant.</a:t>
            </a:r>
          </a:p>
        </p:txBody>
      </p:sp>
      <p:pic>
        <p:nvPicPr>
          <p:cNvPr id="389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363" y="1828800"/>
            <a:ext cx="35560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r>
              <a:rPr lang="en-US" sz="4000" dirty="0">
                <a:effectLst/>
              </a:rPr>
              <a:t>The Shadow </a:t>
            </a:r>
            <a:r>
              <a:rPr lang="en-US" sz="4000" b="0" dirty="0"/>
              <a:t>is what is expressed when the ego departs from the balanced Archetypal expression</a:t>
            </a:r>
            <a:endParaRPr lang="en-US" sz="4000" dirty="0"/>
          </a:p>
        </p:txBody>
      </p:sp>
      <p:sp>
        <p:nvSpPr>
          <p:cNvPr id="39939" name="Rectangle 3"/>
          <p:cNvSpPr>
            <a:spLocks noGrp="1" noChangeArrowheads="1"/>
          </p:cNvSpPr>
          <p:nvPr>
            <p:ph type="body" idx="1"/>
          </p:nvPr>
        </p:nvSpPr>
        <p:spPr>
          <a:xfrm>
            <a:off x="457200" y="1600200"/>
            <a:ext cx="8229600" cy="4525963"/>
          </a:xfrm>
        </p:spPr>
        <p:txBody>
          <a:bodyPr/>
          <a:lstStyle/>
          <a:p>
            <a:pPr algn="ctr">
              <a:lnSpc>
                <a:spcPct val="80000"/>
              </a:lnSpc>
              <a:buFont typeface="Wingdings" pitchFamily="2" charset="2"/>
              <a:buNone/>
            </a:pPr>
            <a:r>
              <a:rPr lang="en-US" sz="2800" b="1" dirty="0"/>
              <a:t> </a:t>
            </a:r>
          </a:p>
          <a:p>
            <a:pPr algn="ctr">
              <a:lnSpc>
                <a:spcPct val="80000"/>
              </a:lnSpc>
              <a:buFont typeface="Wingdings" pitchFamily="2" charset="2"/>
              <a:buNone/>
            </a:pPr>
            <a:r>
              <a:rPr lang="en-US" sz="2800" b="1" dirty="0"/>
              <a:t>       Sovereign</a:t>
            </a:r>
          </a:p>
          <a:p>
            <a:pPr algn="ctr">
              <a:lnSpc>
                <a:spcPct val="80000"/>
              </a:lnSpc>
              <a:buFont typeface="Wingdings" pitchFamily="2" charset="2"/>
              <a:buNone/>
            </a:pPr>
            <a:r>
              <a:rPr lang="en-US" sz="2800" b="1" dirty="0"/>
              <a:t>      </a:t>
            </a:r>
            <a:r>
              <a:rPr lang="en-US" sz="2800" b="1" i="1" dirty="0"/>
              <a:t>(King / Queen)</a:t>
            </a:r>
            <a:endParaRPr lang="en-US" sz="2800" dirty="0"/>
          </a:p>
          <a:p>
            <a:pPr algn="ctr">
              <a:lnSpc>
                <a:spcPct val="80000"/>
              </a:lnSpc>
              <a:buFont typeface="Wingdings" pitchFamily="2" charset="2"/>
              <a:buNone/>
            </a:pPr>
            <a:endParaRPr lang="en-US" sz="2800" dirty="0"/>
          </a:p>
          <a:p>
            <a:pPr algn="ctr">
              <a:lnSpc>
                <a:spcPct val="80000"/>
              </a:lnSpc>
              <a:buFont typeface="Wingdings" pitchFamily="2" charset="2"/>
              <a:buNone/>
            </a:pPr>
            <a:br>
              <a:rPr lang="en-US" sz="2800" dirty="0"/>
            </a:br>
            <a:r>
              <a:rPr lang="en-US" sz="2800" dirty="0"/>
              <a:t> </a:t>
            </a:r>
          </a:p>
          <a:p>
            <a:pPr algn="ctr">
              <a:lnSpc>
                <a:spcPct val="80000"/>
              </a:lnSpc>
              <a:buFont typeface="Wingdings" pitchFamily="2" charset="2"/>
              <a:buNone/>
            </a:pPr>
            <a:endParaRPr lang="en-US" sz="2800" b="1" dirty="0"/>
          </a:p>
          <a:p>
            <a:pPr algn="ctr">
              <a:lnSpc>
                <a:spcPct val="80000"/>
              </a:lnSpc>
              <a:buFont typeface="Wingdings" pitchFamily="2" charset="2"/>
              <a:buNone/>
            </a:pPr>
            <a:r>
              <a:rPr lang="en-US" sz="2800" b="1" dirty="0"/>
              <a:t>          Tyrant                          Weakling</a:t>
            </a:r>
          </a:p>
          <a:p>
            <a:pPr algn="ctr">
              <a:lnSpc>
                <a:spcPct val="80000"/>
              </a:lnSpc>
              <a:buFont typeface="Wingdings" pitchFamily="2" charset="2"/>
              <a:buNone/>
            </a:pPr>
            <a:r>
              <a:rPr lang="en-US" sz="2800" b="1" dirty="0"/>
              <a:t>          </a:t>
            </a:r>
            <a:r>
              <a:rPr lang="en-US" sz="2800" dirty="0"/>
              <a:t>Shadow           </a:t>
            </a:r>
            <a:r>
              <a:rPr lang="en-US" sz="2800" b="1" i="1" dirty="0"/>
              <a:t>fear</a:t>
            </a:r>
            <a:r>
              <a:rPr lang="en-US" sz="2800" i="1" dirty="0"/>
              <a:t> </a:t>
            </a:r>
            <a:r>
              <a:rPr lang="en-US" sz="2800" dirty="0"/>
              <a:t>            Shadow</a:t>
            </a:r>
          </a:p>
        </p:txBody>
      </p:sp>
      <p:sp>
        <p:nvSpPr>
          <p:cNvPr id="39941" name="AutoShape 5"/>
          <p:cNvSpPr>
            <a:spLocks noChangeArrowheads="1"/>
          </p:cNvSpPr>
          <p:nvPr/>
        </p:nvSpPr>
        <p:spPr bwMode="auto">
          <a:xfrm>
            <a:off x="3505200" y="3048000"/>
            <a:ext cx="2514600" cy="1219200"/>
          </a:xfrm>
          <a:prstGeom prst="triangle">
            <a:avLst>
              <a:gd name="adj" fmla="val 500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Oval 6"/>
          <p:cNvSpPr>
            <a:spLocks noChangeArrowheads="1"/>
          </p:cNvSpPr>
          <p:nvPr/>
        </p:nvSpPr>
        <p:spPr bwMode="auto">
          <a:xfrm>
            <a:off x="4533900" y="3048000"/>
            <a:ext cx="457200" cy="152400"/>
          </a:xfrm>
          <a:prstGeom prst="ellipse">
            <a:avLst/>
          </a:prstGeom>
          <a:solidFill>
            <a:schemeClr val="tx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TextBox 17"/>
          <p:cNvSpPr txBox="1"/>
          <p:nvPr/>
        </p:nvSpPr>
        <p:spPr>
          <a:xfrm>
            <a:off x="5878286" y="4365405"/>
            <a:ext cx="1828800" cy="1077218"/>
          </a:xfrm>
          <a:prstGeom prst="rect">
            <a:avLst/>
          </a:prstGeom>
          <a:solidFill>
            <a:srgbClr val="7030A0"/>
          </a:solidFill>
        </p:spPr>
        <p:txBody>
          <a:bodyPr wrap="square" rtlCol="0">
            <a:spAutoFit/>
          </a:bodyPr>
          <a:lstStyle/>
          <a:p>
            <a:r>
              <a:rPr lang="en-US" sz="3200" b="1" dirty="0"/>
              <a:t>Yin</a:t>
            </a:r>
          </a:p>
          <a:p>
            <a:r>
              <a:rPr lang="en-US" sz="3200" dirty="0"/>
              <a:t>    </a:t>
            </a:r>
            <a:r>
              <a:rPr lang="en-US" sz="2800" dirty="0"/>
              <a:t>Shadow</a:t>
            </a:r>
          </a:p>
        </p:txBody>
      </p:sp>
      <p:sp>
        <p:nvSpPr>
          <p:cNvPr id="3" name="Rectangle 2"/>
          <p:cNvSpPr/>
          <p:nvPr/>
        </p:nvSpPr>
        <p:spPr bwMode="auto">
          <a:xfrm>
            <a:off x="4533900" y="4953000"/>
            <a:ext cx="800100" cy="381000"/>
          </a:xfrm>
          <a:prstGeom prst="rect">
            <a:avLst/>
          </a:prstGeom>
          <a:solidFill>
            <a:schemeClr val="bg2">
              <a:lumMod val="75000"/>
              <a:lumOff val="25000"/>
            </a:schemeClr>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cs typeface="Arial" charset="0"/>
            </a:endParaRPr>
          </a:p>
        </p:txBody>
      </p:sp>
      <p:sp>
        <p:nvSpPr>
          <p:cNvPr id="11" name="TextBox 10"/>
          <p:cNvSpPr txBox="1"/>
          <p:nvPr/>
        </p:nvSpPr>
        <p:spPr>
          <a:xfrm>
            <a:off x="3624943" y="1938125"/>
            <a:ext cx="2438400" cy="1077218"/>
          </a:xfrm>
          <a:prstGeom prst="rect">
            <a:avLst/>
          </a:prstGeom>
          <a:solidFill>
            <a:srgbClr val="002060"/>
          </a:solidFill>
        </p:spPr>
        <p:txBody>
          <a:bodyPr wrap="square" rtlCol="0">
            <a:spAutoFit/>
          </a:bodyPr>
          <a:lstStyle/>
          <a:p>
            <a:pPr algn="ctr"/>
            <a:r>
              <a:rPr lang="en-US" sz="3200" b="1" dirty="0"/>
              <a:t>Balanced</a:t>
            </a:r>
          </a:p>
          <a:p>
            <a:pPr algn="ctr"/>
            <a:r>
              <a:rPr lang="en-US" sz="3200" b="1" dirty="0"/>
              <a:t>Archetype</a:t>
            </a:r>
            <a:endParaRPr lang="en-US" sz="2800" dirty="0"/>
          </a:p>
        </p:txBody>
      </p:sp>
      <p:sp>
        <p:nvSpPr>
          <p:cNvPr id="5" name="TextBox 4"/>
          <p:cNvSpPr txBox="1"/>
          <p:nvPr/>
        </p:nvSpPr>
        <p:spPr>
          <a:xfrm>
            <a:off x="5889172" y="4365405"/>
            <a:ext cx="1828800" cy="1077218"/>
          </a:xfrm>
          <a:prstGeom prst="rect">
            <a:avLst/>
          </a:prstGeom>
          <a:solidFill>
            <a:srgbClr val="002060"/>
          </a:solidFill>
        </p:spPr>
        <p:txBody>
          <a:bodyPr wrap="square" rtlCol="0">
            <a:spAutoFit/>
          </a:bodyPr>
          <a:lstStyle/>
          <a:p>
            <a:r>
              <a:rPr lang="en-US" sz="3200" b="1" dirty="0">
                <a:solidFill>
                  <a:srgbClr val="FFC000"/>
                </a:solidFill>
              </a:rPr>
              <a:t>Yin</a:t>
            </a:r>
          </a:p>
          <a:p>
            <a:r>
              <a:rPr lang="en-US" sz="3200" b="1" dirty="0">
                <a:solidFill>
                  <a:srgbClr val="FFC000"/>
                </a:solidFill>
              </a:rPr>
              <a:t>    </a:t>
            </a:r>
            <a:r>
              <a:rPr lang="en-US" sz="2800" b="1" dirty="0">
                <a:solidFill>
                  <a:srgbClr val="FFC000"/>
                </a:solidFill>
              </a:rPr>
              <a:t>Shadow</a:t>
            </a:r>
          </a:p>
        </p:txBody>
      </p:sp>
      <p:sp>
        <p:nvSpPr>
          <p:cNvPr id="19" name="TextBox 18"/>
          <p:cNvSpPr txBox="1"/>
          <p:nvPr/>
        </p:nvSpPr>
        <p:spPr>
          <a:xfrm>
            <a:off x="2133600" y="4376291"/>
            <a:ext cx="1828800" cy="1077218"/>
          </a:xfrm>
          <a:prstGeom prst="rect">
            <a:avLst/>
          </a:prstGeom>
          <a:solidFill>
            <a:srgbClr val="002060"/>
          </a:solidFill>
        </p:spPr>
        <p:txBody>
          <a:bodyPr wrap="square" rtlCol="0">
            <a:spAutoFit/>
          </a:bodyPr>
          <a:lstStyle/>
          <a:p>
            <a:r>
              <a:rPr lang="en-US" sz="3200" b="1" dirty="0"/>
              <a:t>Yang</a:t>
            </a:r>
          </a:p>
          <a:p>
            <a:r>
              <a:rPr lang="en-US" sz="3200" dirty="0"/>
              <a:t>    </a:t>
            </a:r>
            <a:r>
              <a:rPr lang="en-US" sz="2800" dirty="0"/>
              <a:t>Shadow</a:t>
            </a:r>
          </a:p>
        </p:txBody>
      </p:sp>
    </p:spTree>
    <p:extLst>
      <p:ext uri="{BB962C8B-B14F-4D97-AF65-F5344CB8AC3E}">
        <p14:creationId xmlns:p14="http://schemas.microsoft.com/office/powerpoint/2010/main" val="7407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grpId="0" nodeType="clickEffect">
                                  <p:stCondLst>
                                    <p:cond delay="0"/>
                                  </p:stCondLst>
                                  <p:childTnLst>
                                    <p:animMotion origin="layout" path="M -0.00416 4.44444E-6 L 0.12917 0.16666 " pathEditMode="relative" rAng="0" ptsTypes="AA">
                                      <p:cBhvr>
                                        <p:cTn id="6" dur="2000" fill="hold"/>
                                        <p:tgtEl>
                                          <p:spTgt spid="6"/>
                                        </p:tgtEl>
                                        <p:attrNameLst>
                                          <p:attrName>ppt_x</p:attrName>
                                          <p:attrName>ppt_y</p:attrName>
                                        </p:attrNameLst>
                                      </p:cBhvr>
                                      <p:rCtr x="6667" y="8333"/>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r>
              <a:rPr lang="en-US" sz="4000" dirty="0"/>
              <a:t>Fear splits an archetypal energy into two polar energies</a:t>
            </a:r>
          </a:p>
        </p:txBody>
      </p:sp>
      <p:sp>
        <p:nvSpPr>
          <p:cNvPr id="40963" name="Rectangle 3"/>
          <p:cNvSpPr>
            <a:spLocks noGrp="1" noChangeArrowheads="1"/>
          </p:cNvSpPr>
          <p:nvPr>
            <p:ph type="body" idx="1"/>
          </p:nvPr>
        </p:nvSpPr>
        <p:spPr/>
        <p:txBody>
          <a:bodyPr/>
          <a:lstStyle/>
          <a:p>
            <a:r>
              <a:rPr lang="en-US"/>
              <a:t>Warrior: </a:t>
            </a:r>
          </a:p>
          <a:p>
            <a:pPr lvl="1"/>
            <a:r>
              <a:rPr lang="en-US"/>
              <a:t>Sadist and Masochist</a:t>
            </a:r>
          </a:p>
          <a:p>
            <a:r>
              <a:rPr lang="en-US"/>
              <a:t>Lover</a:t>
            </a:r>
          </a:p>
          <a:p>
            <a:pPr lvl="1"/>
            <a:r>
              <a:rPr lang="en-US"/>
              <a:t>Addicted or Impotent</a:t>
            </a:r>
          </a:p>
          <a:p>
            <a:r>
              <a:rPr lang="en-US"/>
              <a:t>Sovereign</a:t>
            </a:r>
          </a:p>
          <a:p>
            <a:pPr lvl="1"/>
            <a:r>
              <a:rPr lang="en-US"/>
              <a:t>Tyrant or Weakling</a:t>
            </a:r>
          </a:p>
          <a:p>
            <a:pPr>
              <a:buFont typeface="Wingdings" pitchFamily="2" charset="2"/>
              <a:buNone/>
            </a:pP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r>
              <a:rPr lang="en-US" sz="4000" b="0"/>
              <a:t>The Archetype of the Sovereign and its two Shadows (Moore and Gillette</a:t>
            </a:r>
            <a:r>
              <a:rPr lang="en-US" sz="4000"/>
              <a:t>)</a:t>
            </a:r>
          </a:p>
        </p:txBody>
      </p:sp>
      <p:sp>
        <p:nvSpPr>
          <p:cNvPr id="39939" name="Rectangle 3"/>
          <p:cNvSpPr>
            <a:spLocks noGrp="1" noChangeArrowheads="1"/>
          </p:cNvSpPr>
          <p:nvPr>
            <p:ph type="body" idx="1"/>
          </p:nvPr>
        </p:nvSpPr>
        <p:spPr>
          <a:xfrm>
            <a:off x="457200" y="1600200"/>
            <a:ext cx="8229600" cy="4525963"/>
          </a:xfrm>
        </p:spPr>
        <p:txBody>
          <a:bodyPr/>
          <a:lstStyle/>
          <a:p>
            <a:pPr algn="ctr">
              <a:lnSpc>
                <a:spcPct val="80000"/>
              </a:lnSpc>
              <a:buFont typeface="Wingdings" pitchFamily="2" charset="2"/>
              <a:buNone/>
            </a:pPr>
            <a:r>
              <a:rPr lang="en-US" sz="2800" b="1"/>
              <a:t> </a:t>
            </a:r>
          </a:p>
          <a:p>
            <a:pPr algn="ctr">
              <a:lnSpc>
                <a:spcPct val="80000"/>
              </a:lnSpc>
              <a:buFont typeface="Wingdings" pitchFamily="2" charset="2"/>
              <a:buNone/>
            </a:pPr>
            <a:r>
              <a:rPr lang="en-US" sz="2800" b="1"/>
              <a:t>       Sovereign</a:t>
            </a:r>
          </a:p>
          <a:p>
            <a:pPr algn="ctr">
              <a:lnSpc>
                <a:spcPct val="80000"/>
              </a:lnSpc>
              <a:buFont typeface="Wingdings" pitchFamily="2" charset="2"/>
              <a:buNone/>
            </a:pPr>
            <a:r>
              <a:rPr lang="en-US" sz="2800" b="1"/>
              <a:t>      </a:t>
            </a:r>
            <a:r>
              <a:rPr lang="en-US" sz="2800" b="1" i="1"/>
              <a:t>(King / Queen)</a:t>
            </a:r>
            <a:endParaRPr lang="en-US" sz="2800"/>
          </a:p>
          <a:p>
            <a:pPr algn="ctr">
              <a:lnSpc>
                <a:spcPct val="80000"/>
              </a:lnSpc>
              <a:buFont typeface="Wingdings" pitchFamily="2" charset="2"/>
              <a:buNone/>
            </a:pPr>
            <a:endParaRPr lang="en-US" sz="2800"/>
          </a:p>
          <a:p>
            <a:pPr algn="ctr">
              <a:lnSpc>
                <a:spcPct val="80000"/>
              </a:lnSpc>
              <a:buFont typeface="Wingdings" pitchFamily="2" charset="2"/>
              <a:buNone/>
            </a:pPr>
            <a:br>
              <a:rPr lang="en-US" sz="2800"/>
            </a:br>
            <a:r>
              <a:rPr lang="en-US" sz="2800"/>
              <a:t> </a:t>
            </a:r>
          </a:p>
          <a:p>
            <a:pPr algn="ctr">
              <a:lnSpc>
                <a:spcPct val="80000"/>
              </a:lnSpc>
              <a:buFont typeface="Wingdings" pitchFamily="2" charset="2"/>
              <a:buNone/>
            </a:pPr>
            <a:endParaRPr lang="en-US" sz="2800" b="1"/>
          </a:p>
          <a:p>
            <a:pPr algn="ctr">
              <a:lnSpc>
                <a:spcPct val="80000"/>
              </a:lnSpc>
              <a:buFont typeface="Wingdings" pitchFamily="2" charset="2"/>
              <a:buNone/>
            </a:pPr>
            <a:r>
              <a:rPr lang="en-US" sz="2800" b="1"/>
              <a:t>          Tyrant                          Weakling</a:t>
            </a:r>
          </a:p>
          <a:p>
            <a:pPr algn="ctr">
              <a:lnSpc>
                <a:spcPct val="80000"/>
              </a:lnSpc>
              <a:buFont typeface="Wingdings" pitchFamily="2" charset="2"/>
              <a:buNone/>
            </a:pPr>
            <a:r>
              <a:rPr lang="en-US" sz="2800" b="1"/>
              <a:t>          </a:t>
            </a:r>
            <a:r>
              <a:rPr lang="en-US" sz="2800"/>
              <a:t>Shadow           </a:t>
            </a:r>
            <a:r>
              <a:rPr lang="en-US" sz="2800" b="1" i="1"/>
              <a:t>fear</a:t>
            </a:r>
            <a:r>
              <a:rPr lang="en-US" sz="2800" i="1"/>
              <a:t> </a:t>
            </a:r>
            <a:r>
              <a:rPr lang="en-US" sz="2800"/>
              <a:t>            Shadow</a:t>
            </a:r>
          </a:p>
        </p:txBody>
      </p:sp>
      <p:sp>
        <p:nvSpPr>
          <p:cNvPr id="39941" name="AutoShape 5"/>
          <p:cNvSpPr>
            <a:spLocks noChangeArrowheads="1"/>
          </p:cNvSpPr>
          <p:nvPr/>
        </p:nvSpPr>
        <p:spPr bwMode="auto">
          <a:xfrm>
            <a:off x="3505200" y="3048000"/>
            <a:ext cx="2514600" cy="1219200"/>
          </a:xfrm>
          <a:prstGeom prst="triangle">
            <a:avLst>
              <a:gd name="adj" fmla="val 500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TextBox 1"/>
          <p:cNvSpPr txBox="1"/>
          <p:nvPr/>
        </p:nvSpPr>
        <p:spPr>
          <a:xfrm>
            <a:off x="1676400" y="5562600"/>
            <a:ext cx="6781800" cy="830997"/>
          </a:xfrm>
          <a:prstGeom prst="rect">
            <a:avLst/>
          </a:prstGeom>
          <a:noFill/>
        </p:spPr>
        <p:txBody>
          <a:bodyPr wrap="square" rtlCol="0">
            <a:spAutoFit/>
          </a:bodyPr>
          <a:lstStyle/>
          <a:p>
            <a:pPr algn="ctr"/>
            <a:r>
              <a:rPr lang="en-US" sz="2400" b="1" dirty="0">
                <a:solidFill>
                  <a:schemeClr val="accent4"/>
                </a:solidFill>
              </a:rPr>
              <a:t>Fear splits an archetypal energy into two polar shadow energies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p:txBody>
          <a:bodyPr/>
          <a:lstStyle/>
          <a:p>
            <a:r>
              <a:rPr lang="en-US" sz="4000" dirty="0"/>
              <a:t>The Ego </a:t>
            </a:r>
            <a:r>
              <a:rPr lang="en-US" sz="4000" b="0" dirty="0"/>
              <a:t>among the Archetype of the Sovereign and its Yin-Yang Shadows</a:t>
            </a:r>
            <a:endParaRPr lang="en-US" sz="4000" dirty="0"/>
          </a:p>
        </p:txBody>
      </p:sp>
      <p:sp>
        <p:nvSpPr>
          <p:cNvPr id="108547" name="Rectangle 3"/>
          <p:cNvSpPr>
            <a:spLocks noGrp="1" noChangeArrowheads="1"/>
          </p:cNvSpPr>
          <p:nvPr>
            <p:ph type="body" idx="1"/>
          </p:nvPr>
        </p:nvSpPr>
        <p:spPr/>
        <p:txBody>
          <a:bodyPr/>
          <a:lstStyle/>
          <a:p>
            <a:pPr algn="ctr">
              <a:lnSpc>
                <a:spcPct val="80000"/>
              </a:lnSpc>
              <a:buFont typeface="Wingdings" pitchFamily="2" charset="2"/>
              <a:buNone/>
            </a:pPr>
            <a:r>
              <a:rPr lang="en-US" sz="2800" b="1" dirty="0"/>
              <a:t> </a:t>
            </a:r>
          </a:p>
          <a:p>
            <a:pPr algn="ctr">
              <a:lnSpc>
                <a:spcPct val="80000"/>
              </a:lnSpc>
              <a:buFont typeface="Wingdings" pitchFamily="2" charset="2"/>
              <a:buNone/>
            </a:pPr>
            <a:r>
              <a:rPr lang="en-US" sz="2800" b="1" dirty="0"/>
              <a:t>        Sovereign</a:t>
            </a:r>
          </a:p>
          <a:p>
            <a:pPr algn="ctr">
              <a:lnSpc>
                <a:spcPct val="80000"/>
              </a:lnSpc>
              <a:buFont typeface="Wingdings" pitchFamily="2" charset="2"/>
              <a:buNone/>
            </a:pPr>
            <a:r>
              <a:rPr lang="en-US" sz="2800" b="1" dirty="0"/>
              <a:t>       </a:t>
            </a:r>
            <a:r>
              <a:rPr lang="en-US" sz="2800" b="1" i="1" dirty="0"/>
              <a:t>(King / Queen)</a:t>
            </a:r>
            <a:endParaRPr lang="en-US" sz="2800" dirty="0"/>
          </a:p>
          <a:p>
            <a:pPr algn="ctr">
              <a:lnSpc>
                <a:spcPct val="80000"/>
              </a:lnSpc>
              <a:buFont typeface="Wingdings" pitchFamily="2" charset="2"/>
              <a:buNone/>
            </a:pPr>
            <a:endParaRPr lang="en-US" sz="2800" dirty="0"/>
          </a:p>
          <a:p>
            <a:pPr algn="ctr">
              <a:lnSpc>
                <a:spcPct val="80000"/>
              </a:lnSpc>
              <a:buFont typeface="Wingdings" pitchFamily="2" charset="2"/>
              <a:buNone/>
            </a:pPr>
            <a:br>
              <a:rPr lang="en-US" sz="2800" dirty="0"/>
            </a:br>
            <a:r>
              <a:rPr lang="en-US" sz="2800" dirty="0"/>
              <a:t> </a:t>
            </a:r>
          </a:p>
          <a:p>
            <a:pPr algn="ctr">
              <a:lnSpc>
                <a:spcPct val="80000"/>
              </a:lnSpc>
              <a:buFont typeface="Wingdings" pitchFamily="2" charset="2"/>
              <a:buNone/>
            </a:pPr>
            <a:endParaRPr lang="en-US" sz="2800" b="1" dirty="0"/>
          </a:p>
          <a:p>
            <a:pPr algn="ctr">
              <a:lnSpc>
                <a:spcPct val="80000"/>
              </a:lnSpc>
              <a:buFont typeface="Wingdings" pitchFamily="2" charset="2"/>
              <a:buNone/>
            </a:pPr>
            <a:r>
              <a:rPr lang="en-US" sz="2800" b="1" dirty="0"/>
              <a:t>            Tyrant                        Weakling</a:t>
            </a:r>
          </a:p>
          <a:p>
            <a:pPr algn="ctr">
              <a:lnSpc>
                <a:spcPct val="80000"/>
              </a:lnSpc>
              <a:buFont typeface="Wingdings" pitchFamily="2" charset="2"/>
              <a:buNone/>
            </a:pPr>
            <a:r>
              <a:rPr lang="en-US" sz="2800" dirty="0"/>
              <a:t>        </a:t>
            </a:r>
            <a:r>
              <a:rPr lang="en-US" sz="2800" dirty="0">
                <a:solidFill>
                  <a:srgbClr val="FFCC00"/>
                </a:solidFill>
              </a:rPr>
              <a:t>(Yang</a:t>
            </a:r>
            <a:r>
              <a:rPr lang="en-US" sz="2800" b="1" dirty="0">
                <a:solidFill>
                  <a:srgbClr val="FFCC00"/>
                </a:solidFill>
              </a:rPr>
              <a:t> </a:t>
            </a:r>
            <a:r>
              <a:rPr lang="en-US" sz="2800" dirty="0">
                <a:solidFill>
                  <a:srgbClr val="FFCC00"/>
                </a:solidFill>
              </a:rPr>
              <a:t>Shadow)</a:t>
            </a:r>
            <a:r>
              <a:rPr lang="en-US" sz="2800" dirty="0"/>
              <a:t>       </a:t>
            </a:r>
            <a:r>
              <a:rPr lang="en-US" sz="2800" b="1" i="1" dirty="0"/>
              <a:t>fear</a:t>
            </a:r>
            <a:r>
              <a:rPr lang="en-US" sz="2800" i="1" dirty="0"/>
              <a:t>      </a:t>
            </a:r>
            <a:r>
              <a:rPr lang="en-US" sz="2800" dirty="0"/>
              <a:t>    </a:t>
            </a:r>
            <a:r>
              <a:rPr lang="en-US" sz="2800" dirty="0">
                <a:solidFill>
                  <a:srgbClr val="00CCFF"/>
                </a:solidFill>
              </a:rPr>
              <a:t>(Yin Shadow)</a:t>
            </a:r>
          </a:p>
        </p:txBody>
      </p:sp>
      <p:sp>
        <p:nvSpPr>
          <p:cNvPr id="108548" name="AutoShape 4"/>
          <p:cNvSpPr>
            <a:spLocks noChangeArrowheads="1"/>
          </p:cNvSpPr>
          <p:nvPr/>
        </p:nvSpPr>
        <p:spPr bwMode="auto">
          <a:xfrm>
            <a:off x="3657600" y="3124200"/>
            <a:ext cx="2514600" cy="1219200"/>
          </a:xfrm>
          <a:prstGeom prst="triangle">
            <a:avLst>
              <a:gd name="adj" fmla="val 500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49" name="Line 5"/>
          <p:cNvSpPr>
            <a:spLocks noChangeShapeType="1"/>
          </p:cNvSpPr>
          <p:nvPr/>
        </p:nvSpPr>
        <p:spPr bwMode="auto">
          <a:xfrm>
            <a:off x="4114800" y="4343400"/>
            <a:ext cx="1524000"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0" name="Oval 6"/>
          <p:cNvSpPr>
            <a:spLocks noChangeArrowheads="1"/>
          </p:cNvSpPr>
          <p:nvPr/>
        </p:nvSpPr>
        <p:spPr bwMode="auto">
          <a:xfrm>
            <a:off x="4648200" y="4267200"/>
            <a:ext cx="457200" cy="152400"/>
          </a:xfrm>
          <a:prstGeom prst="ellipse">
            <a:avLst/>
          </a:prstGeom>
          <a:solidFill>
            <a:schemeClr val="tx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51" name="Text Box 7"/>
          <p:cNvSpPr txBox="1">
            <a:spLocks noChangeArrowheads="1"/>
          </p:cNvSpPr>
          <p:nvPr/>
        </p:nvSpPr>
        <p:spPr bwMode="auto">
          <a:xfrm>
            <a:off x="4648200" y="37338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atin typeface="Franklin Gothic Medium Cond" pitchFamily="34" charset="0"/>
              </a:rPr>
              <a:t>Ego</a:t>
            </a:r>
          </a:p>
        </p:txBody>
      </p:sp>
      <p:sp>
        <p:nvSpPr>
          <p:cNvPr id="2" name="TextBox 1"/>
          <p:cNvSpPr txBox="1"/>
          <p:nvPr/>
        </p:nvSpPr>
        <p:spPr>
          <a:xfrm>
            <a:off x="2286000" y="5791200"/>
            <a:ext cx="5257800" cy="646331"/>
          </a:xfrm>
          <a:prstGeom prst="rect">
            <a:avLst/>
          </a:prstGeom>
          <a:noFill/>
        </p:spPr>
        <p:txBody>
          <a:bodyPr wrap="square" rtlCol="0">
            <a:spAutoFit/>
          </a:bodyPr>
          <a:lstStyle/>
          <a:p>
            <a:pPr algn="ctr"/>
            <a:r>
              <a:rPr lang="en-US" dirty="0"/>
              <a:t>The further that the ego is separated from the balanced archetype, the wider fear can split the two shadows.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r>
              <a:rPr lang="en-US" sz="4000"/>
              <a:t>Each pole represents a Yin or Yang Excess</a:t>
            </a:r>
          </a:p>
        </p:txBody>
      </p:sp>
      <p:graphicFrame>
        <p:nvGraphicFramePr>
          <p:cNvPr id="42051" name="Group 67"/>
          <p:cNvGraphicFramePr>
            <a:graphicFrameLocks noGrp="1"/>
          </p:cNvGraphicFramePr>
          <p:nvPr>
            <p:ph idx="1"/>
          </p:nvPr>
        </p:nvGraphicFramePr>
        <p:xfrm>
          <a:off x="457200" y="2514600"/>
          <a:ext cx="8229600" cy="3600388"/>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429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tx1"/>
                          </a:solidFill>
                          <a:effectLst>
                            <a:outerShdw blurRad="38100" dist="38100" dir="2700000" algn="tl">
                              <a:srgbClr val="000000"/>
                            </a:outerShdw>
                          </a:effectLst>
                          <a:latin typeface="Garamond" pitchFamily="18" charset="0"/>
                          <a:cs typeface="Arial" charset="0"/>
                        </a:rPr>
                        <a:t>Archetype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rgbClr val="00CCFF"/>
                          </a:solidFill>
                          <a:effectLst>
                            <a:outerShdw blurRad="38100" dist="38100" dir="2700000" algn="tl">
                              <a:srgbClr val="000000"/>
                            </a:outerShdw>
                          </a:effectLst>
                          <a:latin typeface="Garamond" pitchFamily="18" charset="0"/>
                          <a:cs typeface="Arial" charset="0"/>
                        </a:rPr>
                        <a:t>Yin Excess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Yang Excess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413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tx1"/>
                          </a:solidFill>
                          <a:effectLst>
                            <a:outerShdw blurRad="38100" dist="38100" dir="2700000" algn="tl">
                              <a:srgbClr val="000000"/>
                            </a:outerShdw>
                          </a:effectLst>
                          <a:latin typeface="Garamond" pitchFamily="18" charset="0"/>
                          <a:cs typeface="Arial" charset="0"/>
                        </a:rPr>
                        <a:t>Sovereign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rgbClr val="00CCFF"/>
                          </a:solidFill>
                          <a:effectLst>
                            <a:outerShdw blurRad="38100" dist="38100" dir="2700000" algn="tl">
                              <a:srgbClr val="000000"/>
                            </a:outerShdw>
                          </a:effectLst>
                          <a:latin typeface="Garamond" pitchFamily="18" charset="0"/>
                          <a:cs typeface="Arial" charset="0"/>
                        </a:rPr>
                        <a:t>Weakling</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Tyrant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6429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tx1"/>
                          </a:solidFill>
                          <a:effectLst>
                            <a:outerShdw blurRad="38100" dist="38100" dir="2700000" algn="tl">
                              <a:srgbClr val="000000"/>
                            </a:outerShdw>
                          </a:effectLst>
                          <a:latin typeface="Garamond" pitchFamily="18" charset="0"/>
                          <a:cs typeface="Arial" charset="0"/>
                        </a:rPr>
                        <a:t>Lover</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rgbClr val="00CCFF"/>
                          </a:solidFill>
                          <a:effectLst>
                            <a:outerShdw blurRad="38100" dist="38100" dir="2700000" algn="tl">
                              <a:srgbClr val="000000"/>
                            </a:outerShdw>
                          </a:effectLst>
                          <a:latin typeface="Garamond" pitchFamily="18" charset="0"/>
                          <a:cs typeface="Arial" charset="0"/>
                        </a:rPr>
                        <a:t>Impotent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Addict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6413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tx1"/>
                          </a:solidFill>
                          <a:effectLst>
                            <a:outerShdw blurRad="38100" dist="38100" dir="2700000" algn="tl">
                              <a:srgbClr val="000000"/>
                            </a:outerShdw>
                          </a:effectLst>
                          <a:latin typeface="Garamond" pitchFamily="18" charset="0"/>
                          <a:cs typeface="Arial" charset="0"/>
                        </a:rPr>
                        <a:t>Magician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rgbClr val="00CCFF"/>
                          </a:solidFill>
                          <a:effectLst>
                            <a:outerShdw blurRad="38100" dist="38100" dir="2700000" algn="tl">
                              <a:srgbClr val="000000"/>
                            </a:outerShdw>
                          </a:effectLst>
                          <a:latin typeface="Garamond" pitchFamily="18" charset="0"/>
                          <a:cs typeface="Arial" charset="0"/>
                        </a:rPr>
                        <a:t>Dionysus (Indiscriminate)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Apollo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(Hyper-rational)</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6429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a:ln>
                            <a:noFill/>
                          </a:ln>
                          <a:solidFill>
                            <a:schemeClr val="tx1"/>
                          </a:solidFill>
                          <a:effectLst>
                            <a:outerShdw blurRad="38100" dist="38100" dir="2700000" algn="tl">
                              <a:srgbClr val="000000"/>
                            </a:outerShdw>
                          </a:effectLst>
                          <a:latin typeface="Garamond" pitchFamily="18" charset="0"/>
                          <a:cs typeface="Arial" charset="0"/>
                        </a:rPr>
                        <a:t>Warrior</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rgbClr val="00CCFF"/>
                          </a:solidFill>
                          <a:effectLst>
                            <a:outerShdw blurRad="38100" dist="38100" dir="2700000" algn="tl">
                              <a:srgbClr val="000000"/>
                            </a:outerShdw>
                          </a:effectLst>
                          <a:latin typeface="Garamond" pitchFamily="18" charset="0"/>
                          <a:cs typeface="Arial" charset="0"/>
                        </a:rPr>
                        <a:t>Masochist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a:ln>
                            <a:noFill/>
                          </a:ln>
                          <a:solidFill>
                            <a:schemeClr val="hlink"/>
                          </a:solidFill>
                          <a:effectLst>
                            <a:outerShdw blurRad="38100" dist="38100" dir="2700000" algn="tl">
                              <a:srgbClr val="000000"/>
                            </a:outerShdw>
                          </a:effectLst>
                          <a:latin typeface="Garamond" pitchFamily="18" charset="0"/>
                          <a:cs typeface="Arial" charset="0"/>
                        </a:rPr>
                        <a:t>Sadist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rrowheads="1"/>
          </p:cNvSpPr>
          <p:nvPr>
            <p:ph type="title"/>
          </p:nvPr>
        </p:nvSpPr>
        <p:spPr/>
        <p:txBody>
          <a:bodyPr/>
          <a:lstStyle/>
          <a:p>
            <a:r>
              <a:rPr lang="en-US" sz="4000" b="0"/>
              <a:t>Integration of the Sovereign Archetype</a:t>
            </a:r>
            <a:endParaRPr lang="en-US" sz="4000"/>
          </a:p>
        </p:txBody>
      </p:sp>
      <p:sp>
        <p:nvSpPr>
          <p:cNvPr id="109571" name="Rectangle 3"/>
          <p:cNvSpPr>
            <a:spLocks noGrp="1" noChangeArrowheads="1"/>
          </p:cNvSpPr>
          <p:nvPr>
            <p:ph type="body" idx="1"/>
          </p:nvPr>
        </p:nvSpPr>
        <p:spPr/>
        <p:txBody>
          <a:bodyPr/>
          <a:lstStyle/>
          <a:p>
            <a:pPr algn="ctr">
              <a:lnSpc>
                <a:spcPct val="80000"/>
              </a:lnSpc>
              <a:buFont typeface="Wingdings" pitchFamily="2" charset="2"/>
              <a:buNone/>
            </a:pPr>
            <a:r>
              <a:rPr lang="en-US" sz="2800" b="1" dirty="0"/>
              <a:t> </a:t>
            </a:r>
          </a:p>
          <a:p>
            <a:pPr algn="ctr">
              <a:lnSpc>
                <a:spcPct val="80000"/>
              </a:lnSpc>
              <a:buFont typeface="Wingdings" pitchFamily="2" charset="2"/>
              <a:buNone/>
            </a:pPr>
            <a:r>
              <a:rPr lang="en-US" sz="2800" b="1" dirty="0"/>
              <a:t>        Sovereign</a:t>
            </a:r>
          </a:p>
          <a:p>
            <a:pPr algn="ctr">
              <a:lnSpc>
                <a:spcPct val="80000"/>
              </a:lnSpc>
              <a:buFont typeface="Wingdings" pitchFamily="2" charset="2"/>
              <a:buNone/>
            </a:pPr>
            <a:r>
              <a:rPr lang="en-US" sz="2800" b="1" dirty="0"/>
              <a:t>       </a:t>
            </a:r>
            <a:r>
              <a:rPr lang="en-US" sz="2800" b="1" i="1" dirty="0"/>
              <a:t>(King / Queen)</a:t>
            </a:r>
            <a:endParaRPr lang="en-US" sz="2800" dirty="0"/>
          </a:p>
          <a:p>
            <a:pPr algn="ctr">
              <a:lnSpc>
                <a:spcPct val="80000"/>
              </a:lnSpc>
              <a:buFont typeface="Wingdings" pitchFamily="2" charset="2"/>
              <a:buNone/>
            </a:pPr>
            <a:endParaRPr lang="en-US" sz="2800" dirty="0"/>
          </a:p>
          <a:p>
            <a:pPr algn="ctr">
              <a:lnSpc>
                <a:spcPct val="80000"/>
              </a:lnSpc>
              <a:buFont typeface="Wingdings" pitchFamily="2" charset="2"/>
              <a:buNone/>
            </a:pPr>
            <a:br>
              <a:rPr lang="en-US" sz="2800" dirty="0"/>
            </a:br>
            <a:r>
              <a:rPr lang="en-US" sz="2800" dirty="0"/>
              <a:t> </a:t>
            </a:r>
          </a:p>
          <a:p>
            <a:pPr algn="ctr">
              <a:lnSpc>
                <a:spcPct val="80000"/>
              </a:lnSpc>
              <a:buFont typeface="Wingdings" pitchFamily="2" charset="2"/>
              <a:buNone/>
            </a:pPr>
            <a:endParaRPr lang="en-US" sz="2800" b="1" dirty="0"/>
          </a:p>
          <a:p>
            <a:pPr algn="ctr">
              <a:lnSpc>
                <a:spcPct val="80000"/>
              </a:lnSpc>
              <a:buFont typeface="Wingdings" pitchFamily="2" charset="2"/>
              <a:buNone/>
            </a:pPr>
            <a:r>
              <a:rPr lang="en-US" sz="2800" b="1" dirty="0"/>
              <a:t>            Tyrant                        Weakling</a:t>
            </a:r>
          </a:p>
          <a:p>
            <a:pPr algn="ctr">
              <a:lnSpc>
                <a:spcPct val="80000"/>
              </a:lnSpc>
              <a:buFont typeface="Wingdings" pitchFamily="2" charset="2"/>
              <a:buNone/>
            </a:pPr>
            <a:r>
              <a:rPr lang="en-US" sz="2800" dirty="0">
                <a:solidFill>
                  <a:srgbClr val="FFCC00"/>
                </a:solidFill>
              </a:rPr>
              <a:t>        (Yang</a:t>
            </a:r>
            <a:r>
              <a:rPr lang="en-US" sz="2800" b="1" dirty="0">
                <a:solidFill>
                  <a:srgbClr val="FFCC00"/>
                </a:solidFill>
              </a:rPr>
              <a:t> </a:t>
            </a:r>
            <a:r>
              <a:rPr lang="en-US" sz="2800" dirty="0">
                <a:solidFill>
                  <a:srgbClr val="FFCC00"/>
                </a:solidFill>
              </a:rPr>
              <a:t>Shadow)</a:t>
            </a:r>
            <a:r>
              <a:rPr lang="en-US" sz="2800" dirty="0"/>
              <a:t>       </a:t>
            </a:r>
            <a:r>
              <a:rPr lang="en-US" sz="2800" b="1" i="1" dirty="0"/>
              <a:t>fear</a:t>
            </a:r>
            <a:r>
              <a:rPr lang="en-US" sz="2800" i="1" dirty="0"/>
              <a:t>      </a:t>
            </a:r>
            <a:r>
              <a:rPr lang="en-US" sz="2800" dirty="0"/>
              <a:t>    </a:t>
            </a:r>
            <a:r>
              <a:rPr lang="en-US" sz="2800" dirty="0">
                <a:solidFill>
                  <a:srgbClr val="00CCFF"/>
                </a:solidFill>
              </a:rPr>
              <a:t>(Yin Shadow)</a:t>
            </a:r>
          </a:p>
        </p:txBody>
      </p:sp>
      <p:sp>
        <p:nvSpPr>
          <p:cNvPr id="109572" name="AutoShape 4"/>
          <p:cNvSpPr>
            <a:spLocks noChangeArrowheads="1"/>
          </p:cNvSpPr>
          <p:nvPr/>
        </p:nvSpPr>
        <p:spPr bwMode="auto">
          <a:xfrm>
            <a:off x="3657600" y="3124200"/>
            <a:ext cx="2514600" cy="1219200"/>
          </a:xfrm>
          <a:prstGeom prst="triangle">
            <a:avLst>
              <a:gd name="adj" fmla="val 50000"/>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3" name="Line 5"/>
          <p:cNvSpPr>
            <a:spLocks noChangeShapeType="1"/>
          </p:cNvSpPr>
          <p:nvPr/>
        </p:nvSpPr>
        <p:spPr bwMode="auto">
          <a:xfrm>
            <a:off x="4114800" y="4724400"/>
            <a:ext cx="1524000" cy="0"/>
          </a:xfrm>
          <a:prstGeom prst="line">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4" name="Oval 6"/>
          <p:cNvSpPr>
            <a:spLocks noChangeArrowheads="1"/>
          </p:cNvSpPr>
          <p:nvPr/>
        </p:nvSpPr>
        <p:spPr bwMode="auto">
          <a:xfrm>
            <a:off x="4648200" y="3810000"/>
            <a:ext cx="457200" cy="152400"/>
          </a:xfrm>
          <a:prstGeom prst="ellipse">
            <a:avLst/>
          </a:prstGeom>
          <a:solidFill>
            <a:schemeClr val="tx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5" name="Text Box 7"/>
          <p:cNvSpPr txBox="1">
            <a:spLocks noChangeArrowheads="1"/>
          </p:cNvSpPr>
          <p:nvPr/>
        </p:nvSpPr>
        <p:spPr bwMode="auto">
          <a:xfrm>
            <a:off x="4114800" y="36576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atin typeface="Franklin Gothic Medium Cond" pitchFamily="34" charset="0"/>
              </a:rPr>
              <a:t>Ego</a:t>
            </a:r>
          </a:p>
        </p:txBody>
      </p:sp>
      <p:sp>
        <p:nvSpPr>
          <p:cNvPr id="109576" name="Line 8"/>
          <p:cNvSpPr>
            <a:spLocks noChangeShapeType="1"/>
          </p:cNvSpPr>
          <p:nvPr/>
        </p:nvSpPr>
        <p:spPr bwMode="auto">
          <a:xfrm flipV="1">
            <a:off x="4876800" y="3352800"/>
            <a:ext cx="0" cy="6096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7" name="Text Box 9"/>
          <p:cNvSpPr txBox="1">
            <a:spLocks noChangeArrowheads="1"/>
          </p:cNvSpPr>
          <p:nvPr/>
        </p:nvSpPr>
        <p:spPr bwMode="auto">
          <a:xfrm>
            <a:off x="5257800" y="335280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Integration</a:t>
            </a:r>
          </a:p>
        </p:txBody>
      </p:sp>
      <p:sp>
        <p:nvSpPr>
          <p:cNvPr id="2" name="TextBox 1"/>
          <p:cNvSpPr txBox="1"/>
          <p:nvPr/>
        </p:nvSpPr>
        <p:spPr>
          <a:xfrm>
            <a:off x="1360714" y="5638800"/>
            <a:ext cx="7162800" cy="923330"/>
          </a:xfrm>
          <a:prstGeom prst="rect">
            <a:avLst/>
          </a:prstGeom>
          <a:noFill/>
        </p:spPr>
        <p:txBody>
          <a:bodyPr wrap="square" rtlCol="0">
            <a:spAutoFit/>
          </a:bodyPr>
          <a:lstStyle/>
          <a:p>
            <a:pPr algn="ctr"/>
            <a:r>
              <a:rPr lang="en-US" dirty="0"/>
              <a:t>As the Ego integrates with the balanced energy of the archetype, fear is reduced, the shadows are less separated, and the shadows tend to re-integrate with the balanced archetype.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lstStyle/>
          <a:p>
            <a:r>
              <a:rPr lang="en-US" dirty="0"/>
              <a:t>How To Experience This Material</a:t>
            </a:r>
          </a:p>
        </p:txBody>
      </p:sp>
      <p:sp>
        <p:nvSpPr>
          <p:cNvPr id="3" name="Content Placeholder 2"/>
          <p:cNvSpPr>
            <a:spLocks noGrp="1"/>
          </p:cNvSpPr>
          <p:nvPr>
            <p:ph idx="1"/>
          </p:nvPr>
        </p:nvSpPr>
        <p:spPr/>
        <p:txBody>
          <a:bodyPr/>
          <a:lstStyle/>
          <a:p>
            <a:r>
              <a:rPr lang="en-US" dirty="0"/>
              <a:t>This presentation is designed to be received thoughtfully and deliberately, at one’s own pace.</a:t>
            </a:r>
          </a:p>
          <a:p>
            <a:r>
              <a:rPr lang="en-US" dirty="0"/>
              <a:t>It is not effective to read this material as fast as you can, so you just get through it.</a:t>
            </a:r>
          </a:p>
          <a:p>
            <a:r>
              <a:rPr lang="en-US" dirty="0"/>
              <a:t>Many of the concepts presented are very different from those by which you have been living your life.  Take a bit of time to consider the concepts, and how they may be true.</a:t>
            </a:r>
          </a:p>
        </p:txBody>
      </p:sp>
    </p:spTree>
    <p:extLst>
      <p:ext uri="{BB962C8B-B14F-4D97-AF65-F5344CB8AC3E}">
        <p14:creationId xmlns:p14="http://schemas.microsoft.com/office/powerpoint/2010/main" val="3549147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a:xfrm>
            <a:off x="457200" y="304800"/>
            <a:ext cx="8229600" cy="1143000"/>
          </a:xfrm>
        </p:spPr>
        <p:txBody>
          <a:bodyPr/>
          <a:lstStyle/>
          <a:p>
            <a:r>
              <a:rPr lang="en-US"/>
              <a:t>The Shadow is not the enemy</a:t>
            </a:r>
          </a:p>
        </p:txBody>
      </p:sp>
      <p:sp>
        <p:nvSpPr>
          <p:cNvPr id="51203" name="Rectangle 3"/>
          <p:cNvSpPr>
            <a:spLocks noGrp="1" noChangeArrowheads="1"/>
          </p:cNvSpPr>
          <p:nvPr>
            <p:ph type="body" idx="1"/>
          </p:nvPr>
        </p:nvSpPr>
        <p:spPr>
          <a:xfrm>
            <a:off x="4953000" y="1600200"/>
            <a:ext cx="3733800" cy="4525963"/>
          </a:xfrm>
        </p:spPr>
        <p:txBody>
          <a:bodyPr/>
          <a:lstStyle/>
          <a:p>
            <a:pPr>
              <a:buFont typeface="Wingdings" pitchFamily="2" charset="2"/>
              <a:buNone/>
            </a:pPr>
            <a:r>
              <a:rPr lang="en-US"/>
              <a:t>One of the paradoxes of “consciousness growth” is that the Shadow is also our taskmaster, relentlessly needling us to evolve toward our next evolutionary stage </a:t>
            </a:r>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4457700" cy="333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r>
              <a:rPr lang="en-US"/>
              <a:t>Map of the Human Psyche</a:t>
            </a:r>
          </a:p>
        </p:txBody>
      </p:sp>
      <p:pic>
        <p:nvPicPr>
          <p:cNvPr id="52228"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0"/>
            <a:ext cx="8686800" cy="6686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9" name="Text Box 5"/>
          <p:cNvSpPr txBox="1">
            <a:spLocks noChangeArrowheads="1"/>
          </p:cNvSpPr>
          <p:nvPr/>
        </p:nvSpPr>
        <p:spPr bwMode="auto">
          <a:xfrm>
            <a:off x="6553200" y="1371600"/>
            <a:ext cx="2209800" cy="65405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Based on Carl Jung’s </a:t>
            </a:r>
            <a:r>
              <a:rPr lang="en-US" i="1"/>
              <a:t>quaternio</a:t>
            </a:r>
            <a:r>
              <a:rPr lang="en-US"/>
              <a:t> of archetypes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r>
              <a:rPr lang="en-US"/>
              <a:t>The Sovereign</a:t>
            </a:r>
          </a:p>
        </p:txBody>
      </p:sp>
      <p:sp>
        <p:nvSpPr>
          <p:cNvPr id="55299" name="Rectangle 3"/>
          <p:cNvSpPr>
            <a:spLocks noGrp="1" noChangeArrowheads="1"/>
          </p:cNvSpPr>
          <p:nvPr>
            <p:ph type="body" sz="half" idx="1"/>
          </p:nvPr>
        </p:nvSpPr>
        <p:spPr/>
        <p:txBody>
          <a:bodyPr/>
          <a:lstStyle/>
          <a:p>
            <a:pPr>
              <a:lnSpc>
                <a:spcPct val="80000"/>
              </a:lnSpc>
            </a:pPr>
            <a:r>
              <a:rPr lang="en-US" sz="2000" b="1" u="sng"/>
              <a:t>The Sovereign</a:t>
            </a:r>
            <a:r>
              <a:rPr lang="en-US" sz="2000"/>
              <a:t> is the </a:t>
            </a:r>
            <a:r>
              <a:rPr lang="en-US" sz="2000" i="1"/>
              <a:t>integrating</a:t>
            </a:r>
            <a:r>
              <a:rPr lang="en-US" sz="2000"/>
              <a:t> force at the core of the psyche. </a:t>
            </a:r>
          </a:p>
          <a:p>
            <a:pPr>
              <a:lnSpc>
                <a:spcPct val="80000"/>
              </a:lnSpc>
            </a:pPr>
            <a:r>
              <a:rPr lang="en-US" sz="2000"/>
              <a:t>This archetype represents the </a:t>
            </a:r>
            <a:r>
              <a:rPr lang="en-US" sz="2000" i="1"/>
              <a:t>Higher Self</a:t>
            </a:r>
            <a:r>
              <a:rPr lang="en-US" sz="2000"/>
              <a:t>, which (when healthy) mobilizes, accepts, and integrates the forces of all the other archetypes. </a:t>
            </a:r>
          </a:p>
          <a:p>
            <a:pPr>
              <a:lnSpc>
                <a:spcPct val="80000"/>
              </a:lnSpc>
            </a:pPr>
            <a:r>
              <a:rPr lang="en-US" sz="2000"/>
              <a:t>In turn it makes the necessary sacrifices (from </a:t>
            </a:r>
            <a:r>
              <a:rPr lang="en-US" sz="2000" i="1"/>
              <a:t>sacer facere</a:t>
            </a:r>
            <a:r>
              <a:rPr lang="en-US" sz="2000"/>
              <a:t> literally “</a:t>
            </a:r>
            <a:r>
              <a:rPr lang="en-US" sz="2000" i="1"/>
              <a:t>making sacred</a:t>
            </a:r>
            <a:r>
              <a:rPr lang="en-US" sz="2000"/>
              <a:t>”) for the good of the whole. </a:t>
            </a:r>
          </a:p>
          <a:p>
            <a:pPr>
              <a:lnSpc>
                <a:spcPct val="80000"/>
              </a:lnSpc>
            </a:pPr>
            <a:r>
              <a:rPr lang="en-US" sz="2000"/>
              <a:t>It is </a:t>
            </a:r>
            <a:r>
              <a:rPr lang="en-US" sz="2000" i="1"/>
              <a:t>androgynous</a:t>
            </a:r>
            <a:r>
              <a:rPr lang="en-US" sz="2000"/>
              <a:t> (both male and female, integrating the energies of both the King and the Queen). </a:t>
            </a:r>
          </a:p>
          <a:p>
            <a:pPr>
              <a:lnSpc>
                <a:spcPct val="80000"/>
              </a:lnSpc>
            </a:pPr>
            <a:r>
              <a:rPr lang="en-US" sz="2000"/>
              <a:t>Its two shadows are the </a:t>
            </a:r>
            <a:r>
              <a:rPr lang="en-US" sz="2000" b="1"/>
              <a:t>Tyrant</a:t>
            </a:r>
            <a:r>
              <a:rPr lang="en-US" sz="2000"/>
              <a:t> and the </a:t>
            </a:r>
            <a:r>
              <a:rPr lang="en-US" sz="2000" b="1"/>
              <a:t>Weakling</a:t>
            </a:r>
            <a:r>
              <a:rPr lang="en-US" sz="2000"/>
              <a:t>. </a:t>
            </a:r>
          </a:p>
        </p:txBody>
      </p:sp>
      <p:pic>
        <p:nvPicPr>
          <p:cNvPr id="553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524000"/>
            <a:ext cx="3333750" cy="481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Rot="1" noChangeArrowheads="1"/>
          </p:cNvSpPr>
          <p:nvPr>
            <p:ph type="title"/>
          </p:nvPr>
        </p:nvSpPr>
        <p:spPr/>
        <p:txBody>
          <a:bodyPr/>
          <a:lstStyle/>
          <a:p>
            <a:r>
              <a:rPr lang="en-US"/>
              <a:t>The Warrior</a:t>
            </a:r>
          </a:p>
        </p:txBody>
      </p:sp>
      <p:sp>
        <p:nvSpPr>
          <p:cNvPr id="58373" name="Rectangle 5"/>
          <p:cNvSpPr>
            <a:spLocks noGrp="1" noChangeArrowheads="1"/>
          </p:cNvSpPr>
          <p:nvPr>
            <p:ph type="body" sz="half" idx="1"/>
          </p:nvPr>
        </p:nvSpPr>
        <p:spPr>
          <a:xfrm>
            <a:off x="457200" y="1600200"/>
            <a:ext cx="4572000" cy="4800600"/>
          </a:xfrm>
        </p:spPr>
        <p:txBody>
          <a:bodyPr/>
          <a:lstStyle/>
          <a:p>
            <a:pPr>
              <a:lnSpc>
                <a:spcPct val="90000"/>
              </a:lnSpc>
            </a:pPr>
            <a:r>
              <a:rPr lang="en-US" sz="2000" b="1" u="sng"/>
              <a:t>The Warrior</a:t>
            </a:r>
            <a:r>
              <a:rPr lang="en-US" sz="2000"/>
              <a:t> masters </a:t>
            </a:r>
            <a:r>
              <a:rPr lang="en-US" sz="2000" i="1"/>
              <a:t>discipline, asceticism and force</a:t>
            </a:r>
            <a:r>
              <a:rPr lang="en-US" sz="2000"/>
              <a:t>. </a:t>
            </a:r>
          </a:p>
          <a:p>
            <a:pPr>
              <a:lnSpc>
                <a:spcPct val="90000"/>
              </a:lnSpc>
            </a:pPr>
            <a:r>
              <a:rPr lang="en-US" sz="2000"/>
              <a:t>The Warrior protects what needs protecting, expands for the common good, and destroys what needs to be eliminated to enable the blossoming of new life and forms. </a:t>
            </a:r>
          </a:p>
          <a:p>
            <a:pPr>
              <a:lnSpc>
                <a:spcPct val="90000"/>
              </a:lnSpc>
            </a:pPr>
            <a:r>
              <a:rPr lang="en-US" sz="2000"/>
              <a:t>The ideal of the Western Medieval knight and the Samurai in the Japanese tradition embody this archetype. Its original usefulness came from hunting and/or avoiding being hunted by animals of prey.</a:t>
            </a:r>
          </a:p>
          <a:p>
            <a:pPr>
              <a:lnSpc>
                <a:spcPct val="90000"/>
              </a:lnSpc>
            </a:pPr>
            <a:r>
              <a:rPr lang="en-US" sz="2000"/>
              <a:t> Its two shadows are respectively the </a:t>
            </a:r>
            <a:r>
              <a:rPr lang="en-US" sz="2000" b="1"/>
              <a:t>Sadist</a:t>
            </a:r>
            <a:r>
              <a:rPr lang="en-US" sz="2000"/>
              <a:t> (Yang shadow) and the </a:t>
            </a:r>
            <a:r>
              <a:rPr lang="en-US" sz="2000" b="1"/>
              <a:t>Masochist </a:t>
            </a:r>
            <a:r>
              <a:rPr lang="en-US" sz="2000"/>
              <a:t>(Yin shadow). </a:t>
            </a:r>
          </a:p>
        </p:txBody>
      </p:sp>
      <p:pic>
        <p:nvPicPr>
          <p:cNvPr id="5837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447800"/>
            <a:ext cx="2590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Rot="1" noChangeArrowheads="1"/>
          </p:cNvSpPr>
          <p:nvPr>
            <p:ph type="title"/>
          </p:nvPr>
        </p:nvSpPr>
        <p:spPr/>
        <p:txBody>
          <a:bodyPr/>
          <a:lstStyle/>
          <a:p>
            <a:r>
              <a:rPr lang="en-US"/>
              <a:t>The Lover</a:t>
            </a:r>
          </a:p>
        </p:txBody>
      </p:sp>
      <p:sp>
        <p:nvSpPr>
          <p:cNvPr id="60421" name="Rectangle 5"/>
          <p:cNvSpPr>
            <a:spLocks noGrp="1" noChangeArrowheads="1"/>
          </p:cNvSpPr>
          <p:nvPr>
            <p:ph type="body" sz="half" idx="1"/>
          </p:nvPr>
        </p:nvSpPr>
        <p:spPr/>
        <p:txBody>
          <a:bodyPr/>
          <a:lstStyle/>
          <a:p>
            <a:pPr>
              <a:lnSpc>
                <a:spcPct val="90000"/>
              </a:lnSpc>
            </a:pPr>
            <a:r>
              <a:rPr lang="en-US" sz="2000" b="1" u="sng"/>
              <a:t>The Lover</a:t>
            </a:r>
            <a:r>
              <a:rPr lang="en-US" sz="2000"/>
              <a:t> masters </a:t>
            </a:r>
            <a:r>
              <a:rPr lang="en-US" sz="2000" i="1"/>
              <a:t>play and display, sensuous pleasure without guilt</a:t>
            </a:r>
            <a:r>
              <a:rPr lang="en-US" sz="2000"/>
              <a:t>. </a:t>
            </a:r>
          </a:p>
          <a:p>
            <a:pPr>
              <a:lnSpc>
                <a:spcPct val="90000"/>
              </a:lnSpc>
            </a:pPr>
            <a:r>
              <a:rPr lang="en-US" sz="2000"/>
              <a:t>It is the power of empathy and connectedness to other people and everything else. </a:t>
            </a:r>
          </a:p>
          <a:p>
            <a:pPr>
              <a:lnSpc>
                <a:spcPct val="90000"/>
              </a:lnSpc>
            </a:pPr>
            <a:r>
              <a:rPr lang="en-US" sz="2000"/>
              <a:t>The Lover is particularly sensitive to art and beauty. </a:t>
            </a:r>
          </a:p>
          <a:p>
            <a:pPr>
              <a:lnSpc>
                <a:spcPct val="90000"/>
              </a:lnSpc>
            </a:pPr>
            <a:r>
              <a:rPr lang="en-US" sz="2000"/>
              <a:t>Its two shadows are respectively the </a:t>
            </a:r>
            <a:r>
              <a:rPr lang="en-US" sz="2000" b="1"/>
              <a:t>Addicted Lover</a:t>
            </a:r>
            <a:r>
              <a:rPr lang="en-US" sz="2000"/>
              <a:t> (Yang shadow) and the </a:t>
            </a:r>
            <a:r>
              <a:rPr lang="en-US" sz="2000" b="1"/>
              <a:t>Impotent Lover</a:t>
            </a:r>
            <a:r>
              <a:rPr lang="en-US" sz="2000"/>
              <a:t> (Yin shadow). Addictions have become one of the most universal features of Modern society. </a:t>
            </a:r>
          </a:p>
        </p:txBody>
      </p:sp>
      <p:pic>
        <p:nvPicPr>
          <p:cNvPr id="6042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447800"/>
            <a:ext cx="42576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r>
              <a:rPr lang="en-US"/>
              <a:t>The Magician</a:t>
            </a:r>
          </a:p>
        </p:txBody>
      </p:sp>
      <p:sp>
        <p:nvSpPr>
          <p:cNvPr id="62468" name="Rectangle 4"/>
          <p:cNvSpPr>
            <a:spLocks noGrp="1" noChangeArrowheads="1"/>
          </p:cNvSpPr>
          <p:nvPr>
            <p:ph type="body" sz="half" idx="1"/>
          </p:nvPr>
        </p:nvSpPr>
        <p:spPr>
          <a:xfrm>
            <a:off x="457200" y="1600200"/>
            <a:ext cx="4038600" cy="4495800"/>
          </a:xfrm>
        </p:spPr>
        <p:txBody>
          <a:bodyPr/>
          <a:lstStyle/>
          <a:p>
            <a:pPr>
              <a:lnSpc>
                <a:spcPct val="90000"/>
              </a:lnSpc>
            </a:pPr>
            <a:r>
              <a:rPr lang="en-US" sz="2000" b="1" u="sng"/>
              <a:t>The Magician</a:t>
            </a:r>
            <a:r>
              <a:rPr lang="en-US" sz="2000"/>
              <a:t> masters </a:t>
            </a:r>
            <a:r>
              <a:rPr lang="en-US" sz="2000" i="1"/>
              <a:t>knowledge and technology</a:t>
            </a:r>
            <a:r>
              <a:rPr lang="en-US" sz="2000"/>
              <a:t> in the material world (through crafts, science, technologies) as well as in the immaterial worlds (shaman, healer, priest or priestess) or the connections between both (alchemist, Magus). </a:t>
            </a:r>
          </a:p>
          <a:p>
            <a:pPr>
              <a:lnSpc>
                <a:spcPct val="90000"/>
              </a:lnSpc>
            </a:pPr>
            <a:r>
              <a:rPr lang="en-US" sz="2000"/>
              <a:t>Its two shadows are respectively the </a:t>
            </a:r>
            <a:r>
              <a:rPr lang="en-US" sz="2000" b="1"/>
              <a:t>hyper-rationalist Apollonian</a:t>
            </a:r>
            <a:r>
              <a:rPr lang="en-US" sz="2000"/>
              <a:t> know-it-all on the Yang side and the</a:t>
            </a:r>
            <a:r>
              <a:rPr lang="en-US" sz="2000" b="1"/>
              <a:t> indiscriminate Dionysian</a:t>
            </a:r>
            <a:r>
              <a:rPr lang="en-US" sz="2000"/>
              <a:t> energy on the Yin side. </a:t>
            </a:r>
          </a:p>
        </p:txBody>
      </p:sp>
      <p:pic>
        <p:nvPicPr>
          <p:cNvPr id="6247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76400"/>
            <a:ext cx="342582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r>
              <a:rPr lang="en-US" dirty="0"/>
              <a:t>But Is This Map Complete?</a:t>
            </a:r>
          </a:p>
        </p:txBody>
      </p:sp>
      <p:pic>
        <p:nvPicPr>
          <p:cNvPr id="52228"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65370" y="152400"/>
            <a:ext cx="8488810" cy="6534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29" name="Text Box 5"/>
          <p:cNvSpPr txBox="1">
            <a:spLocks noChangeArrowheads="1"/>
          </p:cNvSpPr>
          <p:nvPr/>
        </p:nvSpPr>
        <p:spPr bwMode="auto">
          <a:xfrm>
            <a:off x="6553200" y="1371600"/>
            <a:ext cx="2209800" cy="65405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Based on Carl Jung’s </a:t>
            </a:r>
            <a:r>
              <a:rPr lang="en-US" i="1"/>
              <a:t>quaternio</a:t>
            </a:r>
            <a:r>
              <a:rPr lang="en-US"/>
              <a:t> of archetypes</a:t>
            </a:r>
          </a:p>
        </p:txBody>
      </p:sp>
    </p:spTree>
    <p:extLst>
      <p:ext uri="{BB962C8B-B14F-4D97-AF65-F5344CB8AC3E}">
        <p14:creationId xmlns:p14="http://schemas.microsoft.com/office/powerpoint/2010/main" val="4216182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r>
              <a:rPr lang="en-US" sz="4000"/>
              <a:t>The Case of the Missing Archetype </a:t>
            </a:r>
          </a:p>
        </p:txBody>
      </p:sp>
      <p:sp>
        <p:nvSpPr>
          <p:cNvPr id="64515" name="Rectangle 3"/>
          <p:cNvSpPr>
            <a:spLocks noGrp="1" noChangeArrowheads="1"/>
          </p:cNvSpPr>
          <p:nvPr>
            <p:ph type="body" idx="1"/>
          </p:nvPr>
        </p:nvSpPr>
        <p:spPr/>
        <p:txBody>
          <a:bodyPr/>
          <a:lstStyle/>
          <a:p>
            <a:pPr>
              <a:lnSpc>
                <a:spcPct val="90000"/>
              </a:lnSpc>
            </a:pPr>
            <a:r>
              <a:rPr lang="en-US" b="1" i="1"/>
              <a:t>“The Tao is called Great Mother:</a:t>
            </a:r>
          </a:p>
          <a:p>
            <a:pPr>
              <a:lnSpc>
                <a:spcPct val="90000"/>
              </a:lnSpc>
              <a:buFont typeface="Wingdings" pitchFamily="2" charset="2"/>
              <a:buNone/>
            </a:pPr>
            <a:r>
              <a:rPr lang="en-US" b="1" i="1"/>
              <a:t>	Empty yet inexhaustible,</a:t>
            </a:r>
          </a:p>
          <a:p>
            <a:pPr>
              <a:lnSpc>
                <a:spcPct val="90000"/>
              </a:lnSpc>
              <a:buFont typeface="Wingdings" pitchFamily="2" charset="2"/>
              <a:buNone/>
            </a:pPr>
            <a:r>
              <a:rPr lang="en-US" b="1" i="1"/>
              <a:t>	It gives birth to infinite worlds.”</a:t>
            </a:r>
            <a:endParaRPr lang="en-US"/>
          </a:p>
          <a:p>
            <a:pPr>
              <a:lnSpc>
                <a:spcPct val="90000"/>
              </a:lnSpc>
              <a:buFont typeface="Wingdings" pitchFamily="2" charset="2"/>
              <a:buNone/>
            </a:pPr>
            <a:r>
              <a:rPr lang="en-US"/>
              <a:t>	Lao Tzu</a:t>
            </a:r>
          </a:p>
          <a:p>
            <a:pPr>
              <a:lnSpc>
                <a:spcPct val="90000"/>
              </a:lnSpc>
              <a:buFont typeface="Wingdings" pitchFamily="2" charset="2"/>
              <a:buNone/>
            </a:pPr>
            <a:endParaRPr lang="en-US" b="1" i="1"/>
          </a:p>
          <a:p>
            <a:pPr>
              <a:lnSpc>
                <a:spcPct val="90000"/>
              </a:lnSpc>
            </a:pPr>
            <a:r>
              <a:rPr lang="en-US" b="1" i="1"/>
              <a:t>“For a civilization, history is the unconscious.”</a:t>
            </a:r>
            <a:endParaRPr lang="en-US"/>
          </a:p>
          <a:p>
            <a:pPr>
              <a:lnSpc>
                <a:spcPct val="90000"/>
              </a:lnSpc>
              <a:buFont typeface="Wingdings" pitchFamily="2" charset="2"/>
              <a:buNone/>
            </a:pPr>
            <a:r>
              <a:rPr lang="en-US"/>
              <a:t>	Richard Tarnas</a:t>
            </a:r>
          </a:p>
        </p:txBody>
      </p:sp>
      <p:pic>
        <p:nvPicPr>
          <p:cNvPr id="6451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133600"/>
            <a:ext cx="195262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64517"/>
                                        </p:tgtEl>
                                        <p:attrNameLst>
                                          <p:attrName>style.visibility</p:attrName>
                                        </p:attrNameLst>
                                      </p:cBhvr>
                                      <p:to>
                                        <p:strVal val="visible"/>
                                      </p:to>
                                    </p:set>
                                    <p:animEffect transition="in" filter="checkerboard(across)">
                                      <p:cBhvr>
                                        <p:cTn id="7" dur="500"/>
                                        <p:tgtEl>
                                          <p:spTgt spid="64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Effect transition="in" filter="dissolve">
                                      <p:cBhvr>
                                        <p:cTn id="12" dur="500"/>
                                        <p:tgtEl>
                                          <p:spTgt spid="64515">
                                            <p:txEl>
                                              <p:pRg st="0" end="0"/>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64515">
                                            <p:txEl>
                                              <p:pRg st="1" end="1"/>
                                            </p:txEl>
                                          </p:spTgt>
                                        </p:tgtEl>
                                        <p:attrNameLst>
                                          <p:attrName>style.visibility</p:attrName>
                                        </p:attrNameLst>
                                      </p:cBhvr>
                                      <p:to>
                                        <p:strVal val="visible"/>
                                      </p:to>
                                    </p:set>
                                    <p:animEffect transition="in" filter="dissolve">
                                      <p:cBhvr>
                                        <p:cTn id="15" dur="500"/>
                                        <p:tgtEl>
                                          <p:spTgt spid="64515">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64515">
                                            <p:txEl>
                                              <p:pRg st="2" end="2"/>
                                            </p:txEl>
                                          </p:spTgt>
                                        </p:tgtEl>
                                        <p:attrNameLst>
                                          <p:attrName>style.visibility</p:attrName>
                                        </p:attrNameLst>
                                      </p:cBhvr>
                                      <p:to>
                                        <p:strVal val="visible"/>
                                      </p:to>
                                    </p:set>
                                    <p:animEffect transition="in" filter="dissolve">
                                      <p:cBhvr>
                                        <p:cTn id="18" dur="500"/>
                                        <p:tgtEl>
                                          <p:spTgt spid="64515">
                                            <p:txEl>
                                              <p:pRg st="2" end="2"/>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64515">
                                            <p:txEl>
                                              <p:pRg st="3" end="3"/>
                                            </p:txEl>
                                          </p:spTgt>
                                        </p:tgtEl>
                                        <p:attrNameLst>
                                          <p:attrName>style.visibility</p:attrName>
                                        </p:attrNameLst>
                                      </p:cBhvr>
                                      <p:to>
                                        <p:strVal val="visible"/>
                                      </p:to>
                                    </p:set>
                                    <p:animEffect transition="in" filter="dissolve">
                                      <p:cBhvr>
                                        <p:cTn id="21" dur="500"/>
                                        <p:tgtEl>
                                          <p:spTgt spid="64515">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64515">
                                            <p:txEl>
                                              <p:pRg st="5" end="5"/>
                                            </p:txEl>
                                          </p:spTgt>
                                        </p:tgtEl>
                                        <p:attrNameLst>
                                          <p:attrName>style.visibility</p:attrName>
                                        </p:attrNameLst>
                                      </p:cBhvr>
                                      <p:to>
                                        <p:strVal val="visible"/>
                                      </p:to>
                                    </p:set>
                                    <p:animEffect transition="in" filter="fade">
                                      <p:cBhvr>
                                        <p:cTn id="26" dur="2000"/>
                                        <p:tgtEl>
                                          <p:spTgt spid="64515">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4515">
                                            <p:txEl>
                                              <p:pRg st="6" end="6"/>
                                            </p:txEl>
                                          </p:spTgt>
                                        </p:tgtEl>
                                        <p:attrNameLst>
                                          <p:attrName>style.visibility</p:attrName>
                                        </p:attrNameLst>
                                      </p:cBhvr>
                                      <p:to>
                                        <p:strVal val="visible"/>
                                      </p:to>
                                    </p:set>
                                    <p:animEffect transition="in" filter="fade">
                                      <p:cBhvr>
                                        <p:cTn id="29" dur="2000"/>
                                        <p:tgtEl>
                                          <p:spTgt spid="645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a:xfrm>
            <a:off x="228600" y="533400"/>
            <a:ext cx="6477000" cy="1143000"/>
          </a:xfrm>
        </p:spPr>
        <p:txBody>
          <a:bodyPr/>
          <a:lstStyle/>
          <a:p>
            <a:r>
              <a:rPr lang="en-US" sz="2800"/>
              <a:t>Question: How would Inspector Poirot discover that an important archetype is missing in the archetypal map?</a:t>
            </a:r>
            <a:r>
              <a:rPr lang="en-US" sz="3600"/>
              <a:t> </a:t>
            </a:r>
            <a:br>
              <a:rPr lang="en-US" sz="3600"/>
            </a:br>
            <a:endParaRPr lang="en-US" sz="3600"/>
          </a:p>
        </p:txBody>
      </p:sp>
      <p:sp>
        <p:nvSpPr>
          <p:cNvPr id="65539" name="Rectangle 3"/>
          <p:cNvSpPr>
            <a:spLocks noGrp="1" noChangeArrowheads="1"/>
          </p:cNvSpPr>
          <p:nvPr>
            <p:ph type="body" idx="1"/>
          </p:nvPr>
        </p:nvSpPr>
        <p:spPr>
          <a:xfrm>
            <a:off x="457200" y="1981200"/>
            <a:ext cx="8229600" cy="4525963"/>
          </a:xfrm>
        </p:spPr>
        <p:txBody>
          <a:bodyPr/>
          <a:lstStyle/>
          <a:p>
            <a:pPr>
              <a:lnSpc>
                <a:spcPct val="90000"/>
              </a:lnSpc>
            </a:pPr>
            <a:r>
              <a:rPr lang="en-US" sz="2800"/>
              <a:t>A hint: If an archetype is deeply repressed in a society, it will not show up in its dominant mythologies.</a:t>
            </a:r>
          </a:p>
          <a:p>
            <a:pPr>
              <a:lnSpc>
                <a:spcPct val="90000"/>
              </a:lnSpc>
              <a:buFont typeface="Wingdings" pitchFamily="2" charset="2"/>
              <a:buNone/>
            </a:pPr>
            <a:r>
              <a:rPr lang="en-US" sz="2800"/>
              <a:t>The answer is that:</a:t>
            </a:r>
          </a:p>
          <a:p>
            <a:pPr>
              <a:lnSpc>
                <a:spcPct val="90000"/>
              </a:lnSpc>
            </a:pPr>
            <a:r>
              <a:rPr lang="en-US" sz="2800"/>
              <a:t>A repressed archetype would reveal itself by big “fingerprint” shadows in a society;</a:t>
            </a:r>
          </a:p>
          <a:p>
            <a:pPr>
              <a:lnSpc>
                <a:spcPct val="90000"/>
              </a:lnSpc>
            </a:pPr>
            <a:r>
              <a:rPr lang="en-US" sz="2800"/>
              <a:t>One would know that two shadows belong to the same archetype when they are in Yin-Yang polarity and strongly linked by fear;</a:t>
            </a:r>
          </a:p>
          <a:p>
            <a:pPr>
              <a:lnSpc>
                <a:spcPct val="90000"/>
              </a:lnSpc>
            </a:pPr>
            <a:r>
              <a:rPr lang="en-US" sz="2800"/>
              <a:t>And finally, these shadows would be considered as “normal” human behavior and feelings. </a:t>
            </a:r>
          </a:p>
        </p:txBody>
      </p:sp>
      <p:pic>
        <p:nvPicPr>
          <p:cNvPr id="655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0"/>
            <a:ext cx="15081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dissolve">
                                      <p:cBhvr>
                                        <p:cTn id="7" dur="500"/>
                                        <p:tgtEl>
                                          <p:spTgt spid="655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dissolve">
                                      <p:cBhvr>
                                        <p:cTn id="12" dur="500"/>
                                        <p:tgtEl>
                                          <p:spTgt spid="65539">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animEffect transition="in" filter="dissolve">
                                      <p:cBhvr>
                                        <p:cTn id="15" dur="500"/>
                                        <p:tgtEl>
                                          <p:spTgt spid="6553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65539">
                                            <p:txEl>
                                              <p:pRg st="3" end="3"/>
                                            </p:txEl>
                                          </p:spTgt>
                                        </p:tgtEl>
                                        <p:attrNameLst>
                                          <p:attrName>style.visibility</p:attrName>
                                        </p:attrNameLst>
                                      </p:cBhvr>
                                      <p:to>
                                        <p:strVal val="visible"/>
                                      </p:to>
                                    </p:set>
                                    <p:animEffect transition="in" filter="dissolve">
                                      <p:cBhvr>
                                        <p:cTn id="20" dur="500"/>
                                        <p:tgtEl>
                                          <p:spTgt spid="65539">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65539">
                                            <p:txEl>
                                              <p:pRg st="4" end="4"/>
                                            </p:txEl>
                                          </p:spTgt>
                                        </p:tgtEl>
                                        <p:attrNameLst>
                                          <p:attrName>style.visibility</p:attrName>
                                        </p:attrNameLst>
                                      </p:cBhvr>
                                      <p:to>
                                        <p:strVal val="visible"/>
                                      </p:to>
                                    </p:set>
                                    <p:animEffect transition="in" filter="dissolve">
                                      <p:cBhvr>
                                        <p:cTn id="25"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r>
              <a:rPr lang="en-US" sz="4000">
                <a:latin typeface="Franklin Gothic Medium" pitchFamily="34" charset="0"/>
              </a:rPr>
              <a:t>The Great Mother (Provider) Archetype and her shadows</a:t>
            </a:r>
          </a:p>
        </p:txBody>
      </p:sp>
      <p:pic>
        <p:nvPicPr>
          <p:cNvPr id="665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83439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lstStyle/>
          <a:p>
            <a:r>
              <a:rPr lang="en-US" dirty="0"/>
              <a:t>How To Experience This Material</a:t>
            </a:r>
          </a:p>
        </p:txBody>
      </p:sp>
      <p:sp>
        <p:nvSpPr>
          <p:cNvPr id="3" name="Content Placeholder 2"/>
          <p:cNvSpPr>
            <a:spLocks noGrp="1"/>
          </p:cNvSpPr>
          <p:nvPr>
            <p:ph idx="1"/>
          </p:nvPr>
        </p:nvSpPr>
        <p:spPr/>
        <p:txBody>
          <a:bodyPr/>
          <a:lstStyle/>
          <a:p>
            <a:r>
              <a:rPr lang="en-US" dirty="0"/>
              <a:t>A few of the more important or difficult concepts are presented in an animated format.</a:t>
            </a:r>
          </a:p>
          <a:p>
            <a:r>
              <a:rPr lang="en-US" dirty="0"/>
              <a:t>This is done so that you will be encouraged to take the necessary time to contemplate the concepts presented.</a:t>
            </a:r>
          </a:p>
          <a:p>
            <a:r>
              <a:rPr lang="en-US" dirty="0"/>
              <a:t>For this reason, it is strongly suggested to view this presentation in a “Slideshow” form, and not from the </a:t>
            </a:r>
            <a:r>
              <a:rPr lang="en-US" dirty="0" err="1"/>
              <a:t>Powerpoint</a:t>
            </a:r>
            <a:r>
              <a:rPr lang="en-US" dirty="0"/>
              <a:t> editor window.</a:t>
            </a:r>
          </a:p>
          <a:p>
            <a:r>
              <a:rPr lang="en-US" dirty="0"/>
              <a:t>Animated slides can appear quite confusing without the slide show player.</a:t>
            </a:r>
          </a:p>
        </p:txBody>
      </p:sp>
    </p:spTree>
    <p:extLst>
      <p:ext uri="{BB962C8B-B14F-4D97-AF65-F5344CB8AC3E}">
        <p14:creationId xmlns:p14="http://schemas.microsoft.com/office/powerpoint/2010/main" val="2284722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457200" y="274638"/>
            <a:ext cx="5867400" cy="1143000"/>
          </a:xfrm>
        </p:spPr>
        <p:txBody>
          <a:bodyPr/>
          <a:lstStyle/>
          <a:p>
            <a:r>
              <a:rPr lang="en-US" sz="4000"/>
              <a:t>These two shadows fit indeed all three of our detective’s criteria </a:t>
            </a:r>
          </a:p>
        </p:txBody>
      </p:sp>
      <p:sp>
        <p:nvSpPr>
          <p:cNvPr id="67587" name="Rectangle 3"/>
          <p:cNvSpPr>
            <a:spLocks noGrp="1" noChangeArrowheads="1"/>
          </p:cNvSpPr>
          <p:nvPr>
            <p:ph type="body" idx="1"/>
          </p:nvPr>
        </p:nvSpPr>
        <p:spPr>
          <a:xfrm>
            <a:off x="533400" y="1981200"/>
            <a:ext cx="8229600" cy="4525963"/>
          </a:xfrm>
        </p:spPr>
        <p:txBody>
          <a:bodyPr/>
          <a:lstStyle/>
          <a:p>
            <a:pPr>
              <a:lnSpc>
                <a:spcPct val="90000"/>
              </a:lnSpc>
            </a:pPr>
            <a:r>
              <a:rPr lang="en-US" sz="2800"/>
              <a:t>1. Greed and the fear of scarcity are quite prevalent in our societies, and have been for extensive periods of time.</a:t>
            </a:r>
          </a:p>
          <a:p>
            <a:pPr>
              <a:lnSpc>
                <a:spcPct val="90000"/>
              </a:lnSpc>
            </a:pPr>
            <a:r>
              <a:rPr lang="en-US" sz="2800"/>
              <a:t>2. As mentioned in the previous chapter, these two shadows form a Yin-Yang polarity, and are linked by fear.</a:t>
            </a:r>
          </a:p>
          <a:p>
            <a:pPr>
              <a:lnSpc>
                <a:spcPct val="90000"/>
              </a:lnSpc>
            </a:pPr>
            <a:r>
              <a:rPr lang="en-US" sz="2800"/>
              <a:t>3. They are considered “normal,” in fact so normal that Adam Smith felt the need to develop a whole theory, called economics, whose purpose is to allocate scarce resources through the means of the individual desire to accumulate. </a:t>
            </a:r>
          </a:p>
        </p:txBody>
      </p:sp>
      <p:pic>
        <p:nvPicPr>
          <p:cNvPr id="675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0"/>
            <a:ext cx="1452563" cy="1981200"/>
          </a:xfrm>
          <a:prstGeom prst="rect">
            <a:avLst/>
          </a:prstGeom>
          <a:solidFill>
            <a:srgbClr val="0000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dissolve">
                                      <p:cBhvr>
                                        <p:cTn id="7" dur="500"/>
                                        <p:tgtEl>
                                          <p:spTgt spid="67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dissolve">
                                      <p:cBhvr>
                                        <p:cTn id="12" dur="500"/>
                                        <p:tgtEl>
                                          <p:spTgt spid="675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7587">
                                            <p:txEl>
                                              <p:pRg st="2" end="2"/>
                                            </p:txEl>
                                          </p:spTgt>
                                        </p:tgtEl>
                                        <p:attrNameLst>
                                          <p:attrName>style.visibility</p:attrName>
                                        </p:attrNameLst>
                                      </p:cBhvr>
                                      <p:to>
                                        <p:strVal val="visible"/>
                                      </p:to>
                                    </p:set>
                                    <p:animEffect transition="in" filter="dissolve">
                                      <p:cBhvr>
                                        <p:cTn id="17" dur="500"/>
                                        <p:tgtEl>
                                          <p:spTgt spid="675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a:xfrm>
            <a:off x="2286000" y="304800"/>
            <a:ext cx="6400800" cy="1143000"/>
          </a:xfrm>
        </p:spPr>
        <p:txBody>
          <a:bodyPr/>
          <a:lstStyle/>
          <a:p>
            <a:r>
              <a:rPr lang="en-US" sz="4000"/>
              <a:t>What is the evidence that this is the missing archetype?</a:t>
            </a:r>
          </a:p>
        </p:txBody>
      </p:sp>
      <p:sp>
        <p:nvSpPr>
          <p:cNvPr id="69635" name="Rectangle 3"/>
          <p:cNvSpPr>
            <a:spLocks noGrp="1" noChangeArrowheads="1"/>
          </p:cNvSpPr>
          <p:nvPr>
            <p:ph type="body" idx="1"/>
          </p:nvPr>
        </p:nvSpPr>
        <p:spPr>
          <a:xfrm>
            <a:off x="457200" y="1981200"/>
            <a:ext cx="8229600" cy="4525963"/>
          </a:xfrm>
        </p:spPr>
        <p:txBody>
          <a:bodyPr/>
          <a:lstStyle/>
          <a:p>
            <a:pPr>
              <a:lnSpc>
                <a:spcPct val="90000"/>
              </a:lnSpc>
            </a:pPr>
            <a:r>
              <a:rPr lang="en-US"/>
              <a:t>That the Great Mother archetype was present and active when money was invented;</a:t>
            </a:r>
          </a:p>
          <a:p>
            <a:pPr>
              <a:lnSpc>
                <a:spcPct val="90000"/>
              </a:lnSpc>
            </a:pPr>
            <a:r>
              <a:rPr lang="en-US"/>
              <a:t>That there is evidence of an important direct connection - beyond the coincidence of time periods - between money systems and the Great Mother archetype;</a:t>
            </a:r>
          </a:p>
          <a:p>
            <a:pPr>
              <a:lnSpc>
                <a:spcPct val="90000"/>
              </a:lnSpc>
            </a:pPr>
            <a:r>
              <a:rPr lang="en-US"/>
              <a:t>That the Great Mother archetype was later repressed and that this affected the money system.</a:t>
            </a:r>
          </a:p>
        </p:txBody>
      </p:sp>
      <p:pic>
        <p:nvPicPr>
          <p:cNvPr id="69636" name="Picture 4"/>
          <p:cNvPicPr>
            <a:picLocks noChangeAspect="1" noChangeArrowheads="1"/>
          </p:cNvPicPr>
          <p:nvPr/>
        </p:nvPicPr>
        <p:blipFill>
          <a:blip r:embed="rId2">
            <a:extLst>
              <a:ext uri="{28A0092B-C50C-407E-A947-70E740481C1C}">
                <a14:useLocalDpi xmlns:a14="http://schemas.microsoft.com/office/drawing/2010/main" val="0"/>
              </a:ext>
            </a:extLst>
          </a:blip>
          <a:srcRect r="2856" b="6401"/>
          <a:stretch>
            <a:fillRect/>
          </a:stretch>
        </p:blipFill>
        <p:spPr bwMode="auto">
          <a:xfrm>
            <a:off x="0" y="0"/>
            <a:ext cx="2286000" cy="174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dissolve">
                                      <p:cBhvr>
                                        <p:cTn id="7" dur="5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dissolve">
                                      <p:cBhvr>
                                        <p:cTn id="12" dur="500"/>
                                        <p:tgtEl>
                                          <p:spTgt spid="696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Effect transition="in" filter="dissolve">
                                      <p:cBhvr>
                                        <p:cTn id="17" dur="500"/>
                                        <p:tgtEl>
                                          <p:spTgt spid="6963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9635">
                                            <p:txEl>
                                              <p:pRg st="2" end="2"/>
                                            </p:txEl>
                                          </p:spTgt>
                                        </p:tgtEl>
                                        <p:attrNameLst>
                                          <p:attrName>style.visibility</p:attrName>
                                        </p:attrNameLst>
                                      </p:cBhvr>
                                      <p:to>
                                        <p:strVal val="visible"/>
                                      </p:to>
                                    </p:set>
                                    <p:animEffect transition="in" filter="dissolve">
                                      <p:cBhvr>
                                        <p:cTn id="22" dur="5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Rot="1" noChangeArrowheads="1"/>
          </p:cNvSpPr>
          <p:nvPr>
            <p:ph type="title"/>
          </p:nvPr>
        </p:nvSpPr>
        <p:spPr/>
        <p:txBody>
          <a:bodyPr/>
          <a:lstStyle/>
          <a:p>
            <a:r>
              <a:rPr lang="en-US"/>
              <a:t>The Great Mother</a:t>
            </a:r>
          </a:p>
        </p:txBody>
      </p:sp>
      <p:sp>
        <p:nvSpPr>
          <p:cNvPr id="70661" name="Rectangle 5"/>
          <p:cNvSpPr>
            <a:spLocks noGrp="1" noChangeArrowheads="1"/>
          </p:cNvSpPr>
          <p:nvPr>
            <p:ph type="body" sz="half" idx="1"/>
          </p:nvPr>
        </p:nvSpPr>
        <p:spPr>
          <a:xfrm>
            <a:off x="457200" y="1600200"/>
            <a:ext cx="5029200" cy="4525963"/>
          </a:xfrm>
        </p:spPr>
        <p:txBody>
          <a:bodyPr/>
          <a:lstStyle/>
          <a:p>
            <a:pPr>
              <a:lnSpc>
                <a:spcPct val="80000"/>
              </a:lnSpc>
            </a:pPr>
            <a:r>
              <a:rPr lang="en-US" sz="2400"/>
              <a:t>“The Goddess in all her manifestations was the symbol of unity of all life in Nature. Her power was in water and stone, in tomb and cave, in animals and birds, snakes and fish, hills, trees and flowers. Hence the holistic and mythopoetic perception of the sacredness and mystery of all there is on Earth.”</a:t>
            </a:r>
          </a:p>
          <a:p>
            <a:pPr>
              <a:lnSpc>
                <a:spcPct val="80000"/>
              </a:lnSpc>
            </a:pPr>
            <a:r>
              <a:rPr lang="en-US" sz="2400"/>
              <a:t>The Great Goddess embodied in fact the entire archetypal map. She was Queen, Warrior, Lover, Magician </a:t>
            </a:r>
            <a:r>
              <a:rPr lang="en-US" sz="2400" i="1"/>
              <a:t>and</a:t>
            </a:r>
            <a:r>
              <a:rPr lang="en-US" sz="2400"/>
              <a:t> Great Mother. </a:t>
            </a:r>
            <a:br>
              <a:rPr lang="en-US" sz="2400"/>
            </a:br>
            <a:endParaRPr lang="en-US" sz="2400"/>
          </a:p>
        </p:txBody>
      </p:sp>
      <p:pic>
        <p:nvPicPr>
          <p:cNvPr id="706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828800"/>
            <a:ext cx="2214563"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i="1"/>
              <a:t>The Great Mother Archetype and Early Money Systems</a:t>
            </a:r>
            <a:endParaRPr lang="en-US" dirty="0"/>
          </a:p>
        </p:txBody>
      </p:sp>
    </p:spTree>
    <p:extLst>
      <p:ext uri="{BB962C8B-B14F-4D97-AF65-F5344CB8AC3E}">
        <p14:creationId xmlns:p14="http://schemas.microsoft.com/office/powerpoint/2010/main" val="296521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a:xfrm>
            <a:off x="457200" y="381000"/>
            <a:ext cx="8229600" cy="1143000"/>
          </a:xfrm>
        </p:spPr>
        <p:txBody>
          <a:bodyPr/>
          <a:lstStyle/>
          <a:p>
            <a:r>
              <a:rPr lang="en-US" sz="4000" i="1" dirty="0"/>
              <a:t>The Great Mother Archetype and Early Money Systems</a:t>
            </a:r>
            <a:br>
              <a:rPr lang="en-US" sz="4000" i="1" dirty="0"/>
            </a:br>
            <a:endParaRPr lang="en-US" sz="4000" i="1" dirty="0"/>
          </a:p>
        </p:txBody>
      </p:sp>
      <p:sp>
        <p:nvSpPr>
          <p:cNvPr id="72707" name="Rectangle 3"/>
          <p:cNvSpPr>
            <a:spLocks noGrp="1" noChangeArrowheads="1"/>
          </p:cNvSpPr>
          <p:nvPr>
            <p:ph type="body" idx="1"/>
          </p:nvPr>
        </p:nvSpPr>
        <p:spPr/>
        <p:txBody>
          <a:bodyPr/>
          <a:lstStyle/>
          <a:p>
            <a:r>
              <a:rPr lang="en-US" b="1" dirty="0"/>
              <a:t>WHAT IS MONEY?</a:t>
            </a:r>
          </a:p>
          <a:p>
            <a:pPr lvl="1"/>
            <a:r>
              <a:rPr lang="en-US" dirty="0"/>
              <a:t>Money is not a thing, although it may appear to be an incredible variety of things.</a:t>
            </a:r>
          </a:p>
          <a:p>
            <a:pPr lvl="1"/>
            <a:r>
              <a:rPr lang="en-US" dirty="0"/>
              <a:t> For our purposes here, </a:t>
            </a:r>
            <a:r>
              <a:rPr lang="en-US" b="1" i="1" dirty="0"/>
              <a:t>money is defined as an</a:t>
            </a:r>
            <a:r>
              <a:rPr lang="en-US" b="1" dirty="0"/>
              <a:t> </a:t>
            </a:r>
            <a:r>
              <a:rPr lang="en-US" b="1" i="1" dirty="0"/>
              <a:t>agreement within a community to use something as a means of payment.</a:t>
            </a:r>
            <a:r>
              <a:rPr lang="en-US" b="1" dirty="0"/>
              <a:t> </a:t>
            </a:r>
          </a:p>
          <a:p>
            <a:pPr lvl="1"/>
            <a:r>
              <a:rPr lang="en-US" dirty="0"/>
              <a:t>Means of payment may be different that means of exchange.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r>
              <a:rPr lang="en-US" sz="4000"/>
              <a:t>Cattle was one of first forms of money.  And cattle were linked to the Great Mother.</a:t>
            </a:r>
          </a:p>
        </p:txBody>
      </p:sp>
      <p:pic>
        <p:nvPicPr>
          <p:cNvPr id="737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0"/>
            <a:ext cx="32766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1905000"/>
            <a:ext cx="327660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1550" y="1295400"/>
            <a:ext cx="1822450"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6" name="Text Box 8"/>
          <p:cNvSpPr txBox="1">
            <a:spLocks noChangeArrowheads="1"/>
          </p:cNvSpPr>
          <p:nvPr/>
        </p:nvSpPr>
        <p:spPr bwMode="auto">
          <a:xfrm>
            <a:off x="1219200" y="24384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Hathor</a:t>
            </a:r>
          </a:p>
        </p:txBody>
      </p:sp>
      <p:sp>
        <p:nvSpPr>
          <p:cNvPr id="73737" name="Text Box 9"/>
          <p:cNvSpPr txBox="1">
            <a:spLocks noChangeArrowheads="1"/>
          </p:cNvSpPr>
          <p:nvPr/>
        </p:nvSpPr>
        <p:spPr bwMode="auto">
          <a:xfrm>
            <a:off x="4419600" y="45720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Ishtar/Inanna</a:t>
            </a:r>
          </a:p>
        </p:txBody>
      </p:sp>
      <p:sp>
        <p:nvSpPr>
          <p:cNvPr id="73738" name="Text Box 10"/>
          <p:cNvSpPr txBox="1">
            <a:spLocks noChangeArrowheads="1"/>
          </p:cNvSpPr>
          <p:nvPr/>
        </p:nvSpPr>
        <p:spPr bwMode="auto">
          <a:xfrm>
            <a:off x="8077200" y="5943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Isis</a:t>
            </a:r>
          </a:p>
        </p:txBody>
      </p:sp>
      <p:sp>
        <p:nvSpPr>
          <p:cNvPr id="73739" name="Text Box 11"/>
          <p:cNvSpPr txBox="1">
            <a:spLocks noChangeArrowheads="1"/>
          </p:cNvSpPr>
          <p:nvPr/>
        </p:nvSpPr>
        <p:spPr bwMode="auto">
          <a:xfrm>
            <a:off x="3581400" y="5985301"/>
            <a:ext cx="2438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dirty="0"/>
              <a:t>Notice the horns!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a:xfrm>
            <a:off x="457200" y="609600"/>
            <a:ext cx="8229600" cy="1143000"/>
          </a:xfrm>
        </p:spPr>
        <p:txBody>
          <a:bodyPr/>
          <a:lstStyle/>
          <a:p>
            <a:r>
              <a:rPr lang="en-US" sz="4000"/>
              <a:t>The cowrie, representing the vulva, is another widespread form of money associated with the Goddess.</a:t>
            </a:r>
          </a:p>
        </p:txBody>
      </p:sp>
      <p:pic>
        <p:nvPicPr>
          <p:cNvPr id="747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057400"/>
            <a:ext cx="5734050"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p:txBody>
          <a:bodyPr/>
          <a:lstStyle/>
          <a:p>
            <a:r>
              <a:rPr lang="en-US"/>
              <a:t>Chinese Cash</a:t>
            </a:r>
          </a:p>
        </p:txBody>
      </p:sp>
      <p:sp>
        <p:nvSpPr>
          <p:cNvPr id="75782" name="Rectangle 6"/>
          <p:cNvSpPr>
            <a:spLocks noGrp="1" noChangeArrowheads="1"/>
          </p:cNvSpPr>
          <p:nvPr>
            <p:ph type="body" sz="half" idx="1"/>
          </p:nvPr>
        </p:nvSpPr>
        <p:spPr/>
        <p:txBody>
          <a:bodyPr/>
          <a:lstStyle/>
          <a:p>
            <a:r>
              <a:rPr lang="en-US" sz="2800"/>
              <a:t>While the circle is the Yang symbol of heaven, the square represents the Yin element of </a:t>
            </a:r>
            <a:r>
              <a:rPr lang="en-US" sz="2800" i="1"/>
              <a:t>Earth</a:t>
            </a:r>
            <a:r>
              <a:rPr lang="en-US" sz="2800"/>
              <a:t> in the Taoist symbolic system. Here again the implied meaning refers to Mother Earth’s fertility at the core of money </a:t>
            </a:r>
          </a:p>
        </p:txBody>
      </p:sp>
      <p:sp>
        <p:nvSpPr>
          <p:cNvPr id="75783" name="Rectangle 7"/>
          <p:cNvSpPr>
            <a:spLocks noGrp="1" noChangeArrowheads="1"/>
          </p:cNvSpPr>
          <p:nvPr>
            <p:ph sz="half" idx="2"/>
          </p:nvPr>
        </p:nvSpPr>
        <p:spPr/>
        <p:txBody>
          <a:bodyPr/>
          <a:lstStyle/>
          <a:p>
            <a:endParaRPr lang="en-US" sz="2800"/>
          </a:p>
        </p:txBody>
      </p:sp>
      <p:pic>
        <p:nvPicPr>
          <p:cNvPr id="757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981200"/>
            <a:ext cx="3810000" cy="361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sz="quarter"/>
          </p:nvPr>
        </p:nvSpPr>
        <p:spPr/>
        <p:txBody>
          <a:bodyPr/>
          <a:lstStyle/>
          <a:p>
            <a:r>
              <a:rPr lang="en-US" dirty="0"/>
              <a:t>Loss of the Great Mother</a:t>
            </a:r>
          </a:p>
        </p:txBody>
      </p:sp>
      <p:sp>
        <p:nvSpPr>
          <p:cNvPr id="6" name="Subtitle 5"/>
          <p:cNvSpPr>
            <a:spLocks noGrp="1"/>
          </p:cNvSpPr>
          <p:nvPr>
            <p:ph type="subTitle" sz="quarter" idx="1"/>
          </p:nvPr>
        </p:nvSpPr>
        <p:spPr/>
        <p:txBody>
          <a:bodyPr/>
          <a:lstStyle/>
          <a:p>
            <a:r>
              <a:rPr lang="en-US" dirty="0"/>
              <a:t>The Invasions of Swords, Horses, and Patriarchy</a:t>
            </a:r>
          </a:p>
        </p:txBody>
      </p:sp>
    </p:spTree>
    <p:extLst>
      <p:ext uri="{BB962C8B-B14F-4D97-AF65-F5344CB8AC3E}">
        <p14:creationId xmlns:p14="http://schemas.microsoft.com/office/powerpoint/2010/main" val="437219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Rectangle 5"/>
          <p:cNvSpPr>
            <a:spLocks noGrp="1" noRot="1" noChangeArrowheads="1"/>
          </p:cNvSpPr>
          <p:nvPr>
            <p:ph type="title"/>
          </p:nvPr>
        </p:nvSpPr>
        <p:spPr/>
        <p:txBody>
          <a:bodyPr/>
          <a:lstStyle/>
          <a:p>
            <a:r>
              <a:rPr lang="en-US" sz="4000"/>
              <a:t>Civilization Strands Leading to the Western Mindset</a:t>
            </a:r>
          </a:p>
        </p:txBody>
      </p:sp>
      <p:sp>
        <p:nvSpPr>
          <p:cNvPr id="79998" name="Rectangle 126"/>
          <p:cNvSpPr>
            <a:spLocks noChangeArrowheads="1"/>
          </p:cNvSpPr>
          <p:nvPr/>
        </p:nvSpPr>
        <p:spPr bwMode="auto">
          <a:xfrm>
            <a:off x="0" y="1062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80019" name="Group 147"/>
          <p:cNvGrpSpPr>
            <a:grpSpLocks noChangeAspect="1"/>
          </p:cNvGrpSpPr>
          <p:nvPr/>
        </p:nvGrpSpPr>
        <p:grpSpPr bwMode="auto">
          <a:xfrm>
            <a:off x="1219200" y="1420813"/>
            <a:ext cx="7075488" cy="5437187"/>
            <a:chOff x="0" y="0"/>
            <a:chExt cx="9702" cy="7455"/>
          </a:xfrm>
        </p:grpSpPr>
        <p:sp>
          <p:nvSpPr>
            <p:cNvPr id="80020" name="AutoShape 148"/>
            <p:cNvSpPr>
              <a:spLocks noChangeAspect="1" noChangeArrowheads="1"/>
            </p:cNvSpPr>
            <p:nvPr/>
          </p:nvSpPr>
          <p:spPr bwMode="auto">
            <a:xfrm>
              <a:off x="0" y="0"/>
              <a:ext cx="9702" cy="7455"/>
            </a:xfrm>
            <a:prstGeom prst="rect">
              <a:avLst/>
            </a:prstGeom>
            <a:solidFill>
              <a:srgbClr val="3366FF"/>
            </a:solidFill>
            <a:ln>
              <a:noFill/>
            </a:ln>
            <a:extLst>
              <a:ext uri="{91240B29-F687-4F45-9708-019B960494DF}">
                <a14:hiddenLine xmlns:a14="http://schemas.microsoft.com/office/drawing/2010/main" w="9525">
                  <a:solidFill>
                    <a:srgbClr val="FFFFFF"/>
                  </a:solidFill>
                  <a:miter lim="800000"/>
                  <a:headEnd/>
                  <a:tailEnd/>
                </a14:hiddenLine>
              </a:ext>
            </a:extLst>
          </p:spPr>
          <p:txBody>
            <a:bodyPr/>
            <a:lstStyle/>
            <a:p>
              <a:endParaRPr lang="en-US"/>
            </a:p>
          </p:txBody>
        </p:sp>
        <p:pic>
          <p:nvPicPr>
            <p:cNvPr id="80021"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 y="4680"/>
              <a:ext cx="2235" cy="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022" name="Picture 1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 y="3462"/>
              <a:ext cx="1260" cy="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023" name="Picture 1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 y="3060"/>
              <a:ext cx="1260" cy="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024" name="Picture 15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8" y="3240"/>
              <a:ext cx="1178"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025" name="Rectangle 153"/>
            <p:cNvSpPr>
              <a:spLocks noChangeArrowheads="1"/>
            </p:cNvSpPr>
            <p:nvPr/>
          </p:nvSpPr>
          <p:spPr bwMode="auto">
            <a:xfrm>
              <a:off x="3060" y="3780"/>
              <a:ext cx="960" cy="960"/>
            </a:xfrm>
            <a:prstGeom prst="rect">
              <a:avLst/>
            </a:prstGeom>
            <a:solidFill>
              <a:srgbClr val="BBE0E3"/>
            </a:solidFill>
            <a:ln w="127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0026" name="Rectangle 154"/>
            <p:cNvSpPr>
              <a:spLocks noChangeArrowheads="1"/>
            </p:cNvSpPr>
            <p:nvPr/>
          </p:nvSpPr>
          <p:spPr bwMode="auto">
            <a:xfrm>
              <a:off x="4149" y="52"/>
              <a:ext cx="126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Paleolithic</a:t>
              </a:r>
              <a:endParaRPr lang="en-US"/>
            </a:p>
          </p:txBody>
        </p:sp>
        <p:sp>
          <p:nvSpPr>
            <p:cNvPr id="80027" name="Rectangle 155"/>
            <p:cNvSpPr>
              <a:spLocks noChangeArrowheads="1"/>
            </p:cNvSpPr>
            <p:nvPr/>
          </p:nvSpPr>
          <p:spPr bwMode="auto">
            <a:xfrm>
              <a:off x="4271" y="459"/>
              <a:ext cx="10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FFFFFF"/>
                  </a:solidFill>
                  <a:latin typeface="Times New Roman" pitchFamily="18" charset="0"/>
                </a:rPr>
                <a:t>(Matriarchal)</a:t>
              </a:r>
              <a:endParaRPr lang="en-US"/>
            </a:p>
          </p:txBody>
        </p:sp>
        <p:sp>
          <p:nvSpPr>
            <p:cNvPr id="80028" name="Rectangle 156"/>
            <p:cNvSpPr>
              <a:spLocks noChangeArrowheads="1"/>
            </p:cNvSpPr>
            <p:nvPr/>
          </p:nvSpPr>
          <p:spPr bwMode="auto">
            <a:xfrm>
              <a:off x="1813" y="1232"/>
              <a:ext cx="1102"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Neolithic</a:t>
              </a:r>
              <a:endParaRPr lang="en-US"/>
            </a:p>
          </p:txBody>
        </p:sp>
        <p:sp>
          <p:nvSpPr>
            <p:cNvPr id="80029" name="Rectangle 157"/>
            <p:cNvSpPr>
              <a:spLocks noChangeArrowheads="1"/>
            </p:cNvSpPr>
            <p:nvPr/>
          </p:nvSpPr>
          <p:spPr bwMode="auto">
            <a:xfrm>
              <a:off x="1181" y="1637"/>
              <a:ext cx="254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r>
                <a:rPr lang="en-US" sz="1700">
                  <a:solidFill>
                    <a:srgbClr val="FFFFFF"/>
                  </a:solidFill>
                  <a:latin typeface="Times New Roman" pitchFamily="18" charset="0"/>
                </a:rPr>
                <a:t>“Garden Cultures”</a:t>
              </a:r>
              <a:endParaRPr lang="en-US"/>
            </a:p>
          </p:txBody>
        </p:sp>
        <p:sp>
          <p:nvSpPr>
            <p:cNvPr id="80030" name="Rectangle 158"/>
            <p:cNvSpPr>
              <a:spLocks noChangeArrowheads="1"/>
            </p:cNvSpPr>
            <p:nvPr/>
          </p:nvSpPr>
          <p:spPr bwMode="auto">
            <a:xfrm>
              <a:off x="1620" y="1980"/>
              <a:ext cx="1815"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r>
                <a:rPr lang="en-US" sz="1100">
                  <a:solidFill>
                    <a:srgbClr val="FFFFFF"/>
                  </a:solidFill>
                  <a:latin typeface="Times New Roman" pitchFamily="18" charset="0"/>
                </a:rPr>
                <a:t>(initially Matrifocal)</a:t>
              </a:r>
              <a:endParaRPr lang="en-US"/>
            </a:p>
          </p:txBody>
        </p:sp>
        <p:sp>
          <p:nvSpPr>
            <p:cNvPr id="80031" name="Rectangle 159"/>
            <p:cNvSpPr>
              <a:spLocks noChangeArrowheads="1"/>
            </p:cNvSpPr>
            <p:nvPr/>
          </p:nvSpPr>
          <p:spPr bwMode="auto">
            <a:xfrm>
              <a:off x="6624" y="1319"/>
              <a:ext cx="1101"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Neolithic</a:t>
              </a:r>
              <a:endParaRPr lang="en-US"/>
            </a:p>
          </p:txBody>
        </p:sp>
        <p:sp>
          <p:nvSpPr>
            <p:cNvPr id="80032" name="Rectangle 160"/>
            <p:cNvSpPr>
              <a:spLocks noChangeArrowheads="1"/>
            </p:cNvSpPr>
            <p:nvPr/>
          </p:nvSpPr>
          <p:spPr bwMode="auto">
            <a:xfrm>
              <a:off x="5512" y="1722"/>
              <a:ext cx="3054"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Nomadic Herder Cultures</a:t>
              </a:r>
              <a:endParaRPr lang="en-US"/>
            </a:p>
          </p:txBody>
        </p:sp>
        <p:sp>
          <p:nvSpPr>
            <p:cNvPr id="80033" name="Rectangle 161"/>
            <p:cNvSpPr>
              <a:spLocks noChangeArrowheads="1"/>
            </p:cNvSpPr>
            <p:nvPr/>
          </p:nvSpPr>
          <p:spPr bwMode="auto">
            <a:xfrm>
              <a:off x="6689" y="2129"/>
              <a:ext cx="95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100">
                  <a:solidFill>
                    <a:srgbClr val="FFFFFF"/>
                  </a:solidFill>
                  <a:latin typeface="Times New Roman" pitchFamily="18" charset="0"/>
                </a:rPr>
                <a:t>(Patriarchal)</a:t>
              </a:r>
              <a:endParaRPr lang="en-US"/>
            </a:p>
          </p:txBody>
        </p:sp>
        <p:sp>
          <p:nvSpPr>
            <p:cNvPr id="80034" name="Line 162"/>
            <p:cNvSpPr>
              <a:spLocks noChangeShapeType="1"/>
            </p:cNvSpPr>
            <p:nvPr/>
          </p:nvSpPr>
          <p:spPr bwMode="auto">
            <a:xfrm flipH="1">
              <a:off x="2530" y="777"/>
              <a:ext cx="1181" cy="421"/>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35" name="Line 163"/>
            <p:cNvSpPr>
              <a:spLocks noChangeShapeType="1"/>
            </p:cNvSpPr>
            <p:nvPr/>
          </p:nvSpPr>
          <p:spPr bwMode="auto">
            <a:xfrm>
              <a:off x="5735" y="777"/>
              <a:ext cx="1265" cy="59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36" name="Rectangle 164"/>
            <p:cNvSpPr>
              <a:spLocks noChangeArrowheads="1"/>
            </p:cNvSpPr>
            <p:nvPr/>
          </p:nvSpPr>
          <p:spPr bwMode="auto">
            <a:xfrm>
              <a:off x="102" y="2584"/>
              <a:ext cx="1182"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Canaanite</a:t>
              </a:r>
              <a:endParaRPr lang="en-US"/>
            </a:p>
          </p:txBody>
        </p:sp>
        <p:sp>
          <p:nvSpPr>
            <p:cNvPr id="80037" name="Rectangle 165"/>
            <p:cNvSpPr>
              <a:spLocks noChangeArrowheads="1"/>
            </p:cNvSpPr>
            <p:nvPr/>
          </p:nvSpPr>
          <p:spPr bwMode="auto">
            <a:xfrm>
              <a:off x="1517" y="2584"/>
              <a:ext cx="1759"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Mesopotamian</a:t>
              </a:r>
              <a:endParaRPr lang="en-US"/>
            </a:p>
          </p:txBody>
        </p:sp>
        <p:sp>
          <p:nvSpPr>
            <p:cNvPr id="80038" name="Rectangle 166"/>
            <p:cNvSpPr>
              <a:spLocks noChangeArrowheads="1"/>
            </p:cNvSpPr>
            <p:nvPr/>
          </p:nvSpPr>
          <p:spPr bwMode="auto">
            <a:xfrm>
              <a:off x="1761" y="2986"/>
              <a:ext cx="1330"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(Sumerian)</a:t>
              </a:r>
              <a:endParaRPr lang="en-US"/>
            </a:p>
          </p:txBody>
        </p:sp>
        <p:sp>
          <p:nvSpPr>
            <p:cNvPr id="80039" name="Rectangle 167"/>
            <p:cNvSpPr>
              <a:spLocks noChangeArrowheads="1"/>
            </p:cNvSpPr>
            <p:nvPr/>
          </p:nvSpPr>
          <p:spPr bwMode="auto">
            <a:xfrm>
              <a:off x="4236" y="2584"/>
              <a:ext cx="856"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  Egypt</a:t>
              </a:r>
              <a:endParaRPr lang="en-US"/>
            </a:p>
          </p:txBody>
        </p:sp>
        <p:sp>
          <p:nvSpPr>
            <p:cNvPr id="80040" name="Rectangle 168"/>
            <p:cNvSpPr>
              <a:spLocks noChangeArrowheads="1"/>
            </p:cNvSpPr>
            <p:nvPr/>
          </p:nvSpPr>
          <p:spPr bwMode="auto">
            <a:xfrm>
              <a:off x="5481" y="2666"/>
              <a:ext cx="1772"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Indo-European</a:t>
              </a:r>
              <a:endParaRPr lang="en-US"/>
            </a:p>
          </p:txBody>
        </p:sp>
        <p:sp>
          <p:nvSpPr>
            <p:cNvPr id="80041" name="Rectangle 169"/>
            <p:cNvSpPr>
              <a:spLocks noChangeArrowheads="1"/>
            </p:cNvSpPr>
            <p:nvPr/>
          </p:nvSpPr>
          <p:spPr bwMode="auto">
            <a:xfrm>
              <a:off x="8189" y="2666"/>
              <a:ext cx="906"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Semitic</a:t>
              </a:r>
              <a:endParaRPr lang="en-US"/>
            </a:p>
          </p:txBody>
        </p:sp>
        <p:sp>
          <p:nvSpPr>
            <p:cNvPr id="80042" name="Rectangle 170"/>
            <p:cNvSpPr>
              <a:spLocks noChangeArrowheads="1"/>
            </p:cNvSpPr>
            <p:nvPr/>
          </p:nvSpPr>
          <p:spPr bwMode="auto">
            <a:xfrm>
              <a:off x="3250" y="3004"/>
              <a:ext cx="788"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Cretan</a:t>
              </a:r>
              <a:endParaRPr lang="en-US"/>
            </a:p>
          </p:txBody>
        </p:sp>
        <p:sp>
          <p:nvSpPr>
            <p:cNvPr id="80043" name="Rectangle 171"/>
            <p:cNvSpPr>
              <a:spLocks noChangeArrowheads="1"/>
            </p:cNvSpPr>
            <p:nvPr/>
          </p:nvSpPr>
          <p:spPr bwMode="auto">
            <a:xfrm>
              <a:off x="3065" y="3409"/>
              <a:ext cx="1117"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(Minoan)</a:t>
              </a:r>
              <a:endParaRPr lang="en-US"/>
            </a:p>
          </p:txBody>
        </p:sp>
        <p:sp>
          <p:nvSpPr>
            <p:cNvPr id="80044" name="Line 172"/>
            <p:cNvSpPr>
              <a:spLocks noChangeShapeType="1"/>
            </p:cNvSpPr>
            <p:nvPr/>
          </p:nvSpPr>
          <p:spPr bwMode="auto">
            <a:xfrm flipH="1">
              <a:off x="928" y="2126"/>
              <a:ext cx="674" cy="421"/>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45" name="Line 173"/>
            <p:cNvSpPr>
              <a:spLocks noChangeShapeType="1"/>
            </p:cNvSpPr>
            <p:nvPr/>
          </p:nvSpPr>
          <p:spPr bwMode="auto">
            <a:xfrm>
              <a:off x="2530" y="2210"/>
              <a:ext cx="1" cy="341"/>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46" name="Line 174"/>
            <p:cNvSpPr>
              <a:spLocks noChangeShapeType="1"/>
            </p:cNvSpPr>
            <p:nvPr/>
          </p:nvSpPr>
          <p:spPr bwMode="auto">
            <a:xfrm>
              <a:off x="3373" y="2126"/>
              <a:ext cx="1012" cy="421"/>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47" name="Rectangle 175"/>
            <p:cNvSpPr>
              <a:spLocks noChangeArrowheads="1"/>
            </p:cNvSpPr>
            <p:nvPr/>
          </p:nvSpPr>
          <p:spPr bwMode="auto">
            <a:xfrm>
              <a:off x="1265" y="5028"/>
              <a:ext cx="2864"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Classical Mediterranean</a:t>
              </a:r>
              <a:endParaRPr lang="en-US"/>
            </a:p>
          </p:txBody>
        </p:sp>
        <p:sp>
          <p:nvSpPr>
            <p:cNvPr id="80048" name="Rectangle 176"/>
            <p:cNvSpPr>
              <a:spLocks noChangeArrowheads="1"/>
            </p:cNvSpPr>
            <p:nvPr/>
          </p:nvSpPr>
          <p:spPr bwMode="auto">
            <a:xfrm>
              <a:off x="2018" y="5431"/>
              <a:ext cx="153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FFFFFF"/>
                  </a:solidFill>
                  <a:latin typeface="Times New Roman" pitchFamily="18" charset="0"/>
                </a:rPr>
                <a:t>(Greek/Roman)</a:t>
              </a:r>
              <a:endParaRPr lang="en-US"/>
            </a:p>
          </p:txBody>
        </p:sp>
        <p:sp>
          <p:nvSpPr>
            <p:cNvPr id="80049" name="Line 177"/>
            <p:cNvSpPr>
              <a:spLocks noChangeShapeType="1"/>
            </p:cNvSpPr>
            <p:nvPr/>
          </p:nvSpPr>
          <p:spPr bwMode="auto">
            <a:xfrm>
              <a:off x="2530" y="3475"/>
              <a:ext cx="1" cy="1353"/>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0" name="Line 178"/>
            <p:cNvSpPr>
              <a:spLocks noChangeShapeType="1"/>
            </p:cNvSpPr>
            <p:nvPr/>
          </p:nvSpPr>
          <p:spPr bwMode="auto">
            <a:xfrm>
              <a:off x="2530" y="4740"/>
              <a:ext cx="1" cy="256"/>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1" name="Line 179"/>
            <p:cNvSpPr>
              <a:spLocks noChangeShapeType="1"/>
            </p:cNvSpPr>
            <p:nvPr/>
          </p:nvSpPr>
          <p:spPr bwMode="auto">
            <a:xfrm flipH="1">
              <a:off x="6578" y="2379"/>
              <a:ext cx="253" cy="337"/>
            </a:xfrm>
            <a:prstGeom prst="line">
              <a:avLst/>
            </a:prstGeom>
            <a:noFill/>
            <a:ln w="889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2" name="Line 180"/>
            <p:cNvSpPr>
              <a:spLocks noChangeShapeType="1"/>
            </p:cNvSpPr>
            <p:nvPr/>
          </p:nvSpPr>
          <p:spPr bwMode="auto">
            <a:xfrm>
              <a:off x="7843" y="2294"/>
              <a:ext cx="843" cy="422"/>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3" name="Rectangle 181"/>
            <p:cNvSpPr>
              <a:spLocks noChangeArrowheads="1"/>
            </p:cNvSpPr>
            <p:nvPr/>
          </p:nvSpPr>
          <p:spPr bwMode="auto">
            <a:xfrm>
              <a:off x="170" y="5788"/>
              <a:ext cx="657"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a:solidFill>
                    <a:srgbClr val="FFFFFF"/>
                  </a:solidFill>
                  <a:latin typeface="Times New Roman" pitchFamily="18" charset="0"/>
                </a:rPr>
                <a:t>Islam</a:t>
              </a:r>
              <a:endParaRPr lang="en-US"/>
            </a:p>
          </p:txBody>
        </p:sp>
        <p:sp>
          <p:nvSpPr>
            <p:cNvPr id="80054" name="Line 182"/>
            <p:cNvSpPr>
              <a:spLocks noChangeShapeType="1"/>
            </p:cNvSpPr>
            <p:nvPr/>
          </p:nvSpPr>
          <p:spPr bwMode="auto">
            <a:xfrm>
              <a:off x="843" y="3053"/>
              <a:ext cx="1350" cy="194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5" name="Line 183"/>
            <p:cNvSpPr>
              <a:spLocks noChangeShapeType="1"/>
            </p:cNvSpPr>
            <p:nvPr/>
          </p:nvSpPr>
          <p:spPr bwMode="auto">
            <a:xfrm flipH="1">
              <a:off x="506" y="3053"/>
              <a:ext cx="169" cy="2699"/>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6" name="Rectangle 184"/>
            <p:cNvSpPr>
              <a:spLocks noChangeArrowheads="1"/>
            </p:cNvSpPr>
            <p:nvPr/>
          </p:nvSpPr>
          <p:spPr bwMode="auto">
            <a:xfrm>
              <a:off x="3964" y="6286"/>
              <a:ext cx="106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FFFF"/>
                  </a:solidFill>
                  <a:latin typeface="Times New Roman" pitchFamily="18" charset="0"/>
                </a:rPr>
                <a:t>Western</a:t>
              </a:r>
              <a:endParaRPr lang="en-US"/>
            </a:p>
          </p:txBody>
        </p:sp>
        <p:sp>
          <p:nvSpPr>
            <p:cNvPr id="80057" name="Line 185"/>
            <p:cNvSpPr>
              <a:spLocks noChangeShapeType="1"/>
            </p:cNvSpPr>
            <p:nvPr/>
          </p:nvSpPr>
          <p:spPr bwMode="auto">
            <a:xfrm flipH="1">
              <a:off x="4807" y="2969"/>
              <a:ext cx="1940" cy="312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8" name="Line 186"/>
            <p:cNvSpPr>
              <a:spLocks noChangeShapeType="1"/>
            </p:cNvSpPr>
            <p:nvPr/>
          </p:nvSpPr>
          <p:spPr bwMode="auto">
            <a:xfrm>
              <a:off x="3036" y="5499"/>
              <a:ext cx="1265" cy="59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59" name="Line 187"/>
            <p:cNvSpPr>
              <a:spLocks noChangeShapeType="1"/>
            </p:cNvSpPr>
            <p:nvPr/>
          </p:nvSpPr>
          <p:spPr bwMode="auto">
            <a:xfrm flipH="1">
              <a:off x="843" y="5414"/>
              <a:ext cx="1350" cy="338"/>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60" name="Oval 188"/>
            <p:cNvSpPr>
              <a:spLocks noChangeArrowheads="1"/>
            </p:cNvSpPr>
            <p:nvPr/>
          </p:nvSpPr>
          <p:spPr bwMode="auto">
            <a:xfrm>
              <a:off x="2361" y="5920"/>
              <a:ext cx="1184" cy="1184"/>
            </a:xfrm>
            <a:prstGeom prst="ellipse">
              <a:avLst/>
            </a:prstGeom>
            <a:solidFill>
              <a:srgbClr val="9191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061" name="Oval 189"/>
            <p:cNvSpPr>
              <a:spLocks noChangeArrowheads="1"/>
            </p:cNvSpPr>
            <p:nvPr/>
          </p:nvSpPr>
          <p:spPr bwMode="auto">
            <a:xfrm>
              <a:off x="2284" y="5843"/>
              <a:ext cx="1168" cy="1168"/>
            </a:xfrm>
            <a:prstGeom prst="ellipse">
              <a:avLst/>
            </a:prstGeom>
            <a:solidFill>
              <a:srgbClr val="618FFD"/>
            </a:solidFill>
            <a:ln w="8890">
              <a:solidFill>
                <a:srgbClr val="000000"/>
              </a:solidFill>
              <a:round/>
              <a:headEnd/>
              <a:tailEnd/>
            </a:ln>
          </p:spPr>
          <p:txBody>
            <a:bodyPr/>
            <a:lstStyle/>
            <a:p>
              <a:endParaRPr lang="en-US"/>
            </a:p>
          </p:txBody>
        </p:sp>
        <p:sp>
          <p:nvSpPr>
            <p:cNvPr id="80062" name="Line 190"/>
            <p:cNvSpPr>
              <a:spLocks noChangeShapeType="1"/>
            </p:cNvSpPr>
            <p:nvPr/>
          </p:nvSpPr>
          <p:spPr bwMode="auto">
            <a:xfrm>
              <a:off x="3289" y="2294"/>
              <a:ext cx="337" cy="844"/>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80063" name="Picture 191"/>
            <p:cNvPicPr>
              <a:picLocks noChangeAspect="1" noChangeArrowheads="1"/>
            </p:cNvPicPr>
            <p:nvPr/>
          </p:nvPicPr>
          <p:blipFill>
            <a:blip r:embed="rId6" cstate="print">
              <a:extLst>
                <a:ext uri="{28A0092B-C50C-407E-A947-70E740481C1C}">
                  <a14:useLocalDpi xmlns:a14="http://schemas.microsoft.com/office/drawing/2010/main" val="0"/>
                </a:ext>
              </a:extLst>
            </a:blip>
            <a:srcRect l="14583" t="47525" r="56250" b="13861"/>
            <a:stretch>
              <a:fillRect/>
            </a:stretch>
          </p:blipFill>
          <p:spPr bwMode="auto">
            <a:xfrm>
              <a:off x="5580" y="0"/>
              <a:ext cx="1080" cy="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064" name="Picture 19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0" y="360"/>
              <a:ext cx="1200" cy="119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0065" name="Picture 193"/>
            <p:cNvPicPr>
              <a:picLocks noChangeAspect="1" noChangeArrowheads="1"/>
            </p:cNvPicPr>
            <p:nvPr/>
          </p:nvPicPr>
          <p:blipFill>
            <a:blip r:embed="rId8" cstate="print">
              <a:extLst>
                <a:ext uri="{28A0092B-C50C-407E-A947-70E740481C1C}">
                  <a14:useLocalDpi xmlns:a14="http://schemas.microsoft.com/office/drawing/2010/main" val="0"/>
                </a:ext>
              </a:extLst>
            </a:blip>
            <a:srcRect l="3000" r="49001" b="35426"/>
            <a:stretch>
              <a:fillRect/>
            </a:stretch>
          </p:blipFill>
          <p:spPr bwMode="auto">
            <a:xfrm>
              <a:off x="4320" y="3060"/>
              <a:ext cx="10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066" name="Picture 194"/>
            <p:cNvPicPr>
              <a:picLocks noChangeAspect="1" noChangeArrowheads="1"/>
            </p:cNvPicPr>
            <p:nvPr/>
          </p:nvPicPr>
          <p:blipFill>
            <a:blip r:embed="rId9" cstate="print">
              <a:extLst>
                <a:ext uri="{28A0092B-C50C-407E-A947-70E740481C1C}">
                  <a14:useLocalDpi xmlns:a14="http://schemas.microsoft.com/office/drawing/2010/main" val="0"/>
                </a:ext>
              </a:extLst>
            </a:blip>
            <a:srcRect r="-1674" b="40475"/>
            <a:stretch>
              <a:fillRect/>
            </a:stretch>
          </p:blipFill>
          <p:spPr bwMode="auto">
            <a:xfrm>
              <a:off x="3060" y="3780"/>
              <a:ext cx="900" cy="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067" name="Line 195"/>
            <p:cNvSpPr>
              <a:spLocks noChangeShapeType="1"/>
            </p:cNvSpPr>
            <p:nvPr/>
          </p:nvSpPr>
          <p:spPr bwMode="auto">
            <a:xfrm flipH="1">
              <a:off x="2952" y="3138"/>
              <a:ext cx="1518" cy="177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68" name="Line 196"/>
            <p:cNvSpPr>
              <a:spLocks noChangeShapeType="1"/>
            </p:cNvSpPr>
            <p:nvPr/>
          </p:nvSpPr>
          <p:spPr bwMode="auto">
            <a:xfrm flipH="1">
              <a:off x="2783" y="3475"/>
              <a:ext cx="759" cy="1433"/>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69" name="Line 197"/>
            <p:cNvSpPr>
              <a:spLocks noChangeShapeType="1"/>
            </p:cNvSpPr>
            <p:nvPr/>
          </p:nvSpPr>
          <p:spPr bwMode="auto">
            <a:xfrm flipH="1">
              <a:off x="2952" y="3138"/>
              <a:ext cx="3204" cy="1855"/>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070" name="Line 198"/>
            <p:cNvSpPr>
              <a:spLocks noChangeShapeType="1"/>
            </p:cNvSpPr>
            <p:nvPr/>
          </p:nvSpPr>
          <p:spPr bwMode="auto">
            <a:xfrm flipH="1">
              <a:off x="5060" y="3138"/>
              <a:ext cx="3542" cy="3120"/>
            </a:xfrm>
            <a:prstGeom prst="line">
              <a:avLst/>
            </a:prstGeom>
            <a:noFill/>
            <a:ln w="889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80071" name="Picture 19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 y="5760"/>
              <a:ext cx="1440"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881" name="Oval 9"/>
          <p:cNvSpPr>
            <a:spLocks noChangeArrowheads="1"/>
          </p:cNvSpPr>
          <p:nvPr/>
        </p:nvSpPr>
        <p:spPr bwMode="auto">
          <a:xfrm>
            <a:off x="6781800" y="5029200"/>
            <a:ext cx="609600" cy="609600"/>
          </a:xfrm>
          <a:prstGeom prst="ellipse">
            <a:avLst/>
          </a:prstGeom>
          <a:solidFill>
            <a:srgbClr val="FFCC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79" name="Text Box 7"/>
          <p:cNvSpPr txBox="1">
            <a:spLocks noChangeArrowheads="1"/>
          </p:cNvSpPr>
          <p:nvPr/>
        </p:nvSpPr>
        <p:spPr bwMode="auto">
          <a:xfrm>
            <a:off x="7467600" y="5105400"/>
            <a:ext cx="1447800" cy="132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Yang or Patriarchal</a:t>
            </a:r>
          </a:p>
          <a:p>
            <a:pPr>
              <a:spcBef>
                <a:spcPct val="50000"/>
              </a:spcBef>
            </a:pPr>
            <a:r>
              <a:rPr lang="en-US" b="1"/>
              <a:t>Yin or Matrifocal</a:t>
            </a:r>
          </a:p>
        </p:txBody>
      </p:sp>
      <p:sp>
        <p:nvSpPr>
          <p:cNvPr id="79880" name="Rectangle 8"/>
          <p:cNvSpPr>
            <a:spLocks noChangeArrowheads="1"/>
          </p:cNvSpPr>
          <p:nvPr/>
        </p:nvSpPr>
        <p:spPr bwMode="auto">
          <a:xfrm>
            <a:off x="6781800" y="5791200"/>
            <a:ext cx="609600" cy="609600"/>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Rot="1" noChangeArrowheads="1"/>
          </p:cNvSpPr>
          <p:nvPr>
            <p:ph type="title"/>
          </p:nvPr>
        </p:nvSpPr>
        <p:spPr/>
        <p:txBody>
          <a:bodyPr/>
          <a:lstStyle/>
          <a:p>
            <a:r>
              <a:rPr lang="en-US" dirty="0"/>
              <a:t>Bernard </a:t>
            </a:r>
            <a:r>
              <a:rPr lang="en-US" dirty="0" err="1"/>
              <a:t>Lietaer</a:t>
            </a:r>
            <a:endParaRPr lang="en-US" dirty="0"/>
          </a:p>
        </p:txBody>
      </p:sp>
      <p:sp>
        <p:nvSpPr>
          <p:cNvPr id="275459" name="Rectangle 3"/>
          <p:cNvSpPr>
            <a:spLocks noGrp="1" noChangeArrowheads="1"/>
          </p:cNvSpPr>
          <p:nvPr>
            <p:ph type="body" idx="1"/>
          </p:nvPr>
        </p:nvSpPr>
        <p:spPr>
          <a:xfrm>
            <a:off x="457200" y="1600200"/>
            <a:ext cx="5257800" cy="4525963"/>
          </a:xfrm>
        </p:spPr>
        <p:txBody>
          <a:bodyPr/>
          <a:lstStyle/>
          <a:p>
            <a:pPr>
              <a:lnSpc>
                <a:spcPct val="80000"/>
              </a:lnSpc>
            </a:pPr>
            <a:r>
              <a:rPr lang="en-US" sz="1800" dirty="0"/>
              <a:t>BS and MS in Electrical Engineering in Belgium</a:t>
            </a:r>
          </a:p>
          <a:p>
            <a:pPr>
              <a:lnSpc>
                <a:spcPct val="80000"/>
              </a:lnSpc>
            </a:pPr>
            <a:r>
              <a:rPr lang="en-US" sz="1800" dirty="0"/>
              <a:t>MBA from Mass </a:t>
            </a:r>
            <a:r>
              <a:rPr lang="en-US" sz="1800" dirty="0" err="1"/>
              <a:t>Inst</a:t>
            </a:r>
            <a:r>
              <a:rPr lang="en-US" sz="1800" dirty="0"/>
              <a:t> Tech</a:t>
            </a:r>
          </a:p>
          <a:p>
            <a:pPr>
              <a:lnSpc>
                <a:spcPct val="80000"/>
              </a:lnSpc>
            </a:pPr>
            <a:r>
              <a:rPr lang="en-US" sz="1800" dirty="0"/>
              <a:t>PhD in Economics from MIT</a:t>
            </a:r>
          </a:p>
          <a:p>
            <a:pPr>
              <a:lnSpc>
                <a:spcPct val="80000"/>
              </a:lnSpc>
            </a:pPr>
            <a:r>
              <a:rPr lang="en-US" sz="1800" dirty="0"/>
              <a:t>Former head of Electronic Data </a:t>
            </a:r>
            <a:r>
              <a:rPr lang="en-US" sz="1800" dirty="0" err="1"/>
              <a:t>Dept</a:t>
            </a:r>
            <a:r>
              <a:rPr lang="en-US" sz="1800" dirty="0"/>
              <a:t> of Belgian Central Bank</a:t>
            </a:r>
          </a:p>
          <a:p>
            <a:pPr>
              <a:lnSpc>
                <a:spcPct val="80000"/>
              </a:lnSpc>
            </a:pPr>
            <a:r>
              <a:rPr lang="en-US" sz="1800" dirty="0"/>
              <a:t>This led to his design and implementation of the ECU, which became the Euro</a:t>
            </a:r>
          </a:p>
          <a:p>
            <a:pPr>
              <a:lnSpc>
                <a:spcPct val="80000"/>
              </a:lnSpc>
            </a:pPr>
            <a:r>
              <a:rPr lang="en-US" sz="1800" dirty="0"/>
              <a:t>Designed electronic payment systems</a:t>
            </a:r>
          </a:p>
          <a:p>
            <a:pPr>
              <a:lnSpc>
                <a:spcPct val="80000"/>
              </a:lnSpc>
            </a:pPr>
            <a:r>
              <a:rPr lang="en-US" sz="1800" dirty="0"/>
              <a:t>Worked in Latin America as consultant in oil, mining, banking, </a:t>
            </a:r>
            <a:r>
              <a:rPr lang="en-US" sz="1800" dirty="0" err="1"/>
              <a:t>etc</a:t>
            </a:r>
            <a:endParaRPr lang="en-US" sz="1800" dirty="0"/>
          </a:p>
          <a:p>
            <a:pPr>
              <a:lnSpc>
                <a:spcPct val="80000"/>
              </a:lnSpc>
            </a:pPr>
            <a:r>
              <a:rPr lang="en-US" sz="1800" dirty="0"/>
              <a:t>Visiting Professor in Archetypal Psychology, Sonoma University</a:t>
            </a:r>
          </a:p>
          <a:p>
            <a:pPr>
              <a:lnSpc>
                <a:spcPct val="80000"/>
              </a:lnSpc>
            </a:pPr>
            <a:r>
              <a:rPr lang="en-US" sz="1800" dirty="0"/>
              <a:t>Visiting Scholar at </a:t>
            </a:r>
            <a:r>
              <a:rPr lang="en-US" sz="1800" dirty="0" err="1"/>
              <a:t>Naropa</a:t>
            </a:r>
            <a:r>
              <a:rPr lang="en-US" sz="1800" dirty="0"/>
              <a:t> University to set up business school</a:t>
            </a:r>
          </a:p>
          <a:p>
            <a:pPr>
              <a:lnSpc>
                <a:spcPct val="80000"/>
              </a:lnSpc>
            </a:pPr>
            <a:r>
              <a:rPr lang="en-US" sz="1800" dirty="0"/>
              <a:t>Recognized as one of the top traders in the world</a:t>
            </a:r>
          </a:p>
          <a:p>
            <a:pPr>
              <a:lnSpc>
                <a:spcPct val="80000"/>
              </a:lnSpc>
            </a:pPr>
            <a:r>
              <a:rPr lang="en-US" sz="1800" dirty="0"/>
              <a:t>Author of more than 13 books</a:t>
            </a:r>
          </a:p>
          <a:p>
            <a:pPr>
              <a:lnSpc>
                <a:spcPct val="80000"/>
              </a:lnSpc>
            </a:pPr>
            <a:r>
              <a:rPr lang="en-US" sz="1800" dirty="0">
                <a:hlinkClick r:id="rId2"/>
              </a:rPr>
              <a:t>www.lietaer.com</a:t>
            </a:r>
            <a:r>
              <a:rPr lang="en-US" sz="1800" dirty="0"/>
              <a:t> </a:t>
            </a:r>
          </a:p>
          <a:p>
            <a:pPr>
              <a:lnSpc>
                <a:spcPct val="80000"/>
              </a:lnSpc>
            </a:pPr>
            <a:endParaRPr lang="en-US" sz="1800" dirty="0"/>
          </a:p>
        </p:txBody>
      </p:sp>
      <p:pic>
        <p:nvPicPr>
          <p:cNvPr id="275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828800"/>
            <a:ext cx="207645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r>
              <a:rPr lang="en-US"/>
              <a:t>Indo-European Invasions</a:t>
            </a:r>
          </a:p>
        </p:txBody>
      </p:sp>
      <p:sp>
        <p:nvSpPr>
          <p:cNvPr id="83977" name="Rectangle 9"/>
          <p:cNvSpPr>
            <a:spLocks noGrp="1" noChangeArrowheads="1"/>
          </p:cNvSpPr>
          <p:nvPr>
            <p:ph type="body" sz="half" idx="2"/>
          </p:nvPr>
        </p:nvSpPr>
        <p:spPr>
          <a:xfrm>
            <a:off x="4648200" y="1600200"/>
            <a:ext cx="4267200" cy="4525963"/>
          </a:xfrm>
        </p:spPr>
        <p:txBody>
          <a:bodyPr/>
          <a:lstStyle/>
          <a:p>
            <a:pPr>
              <a:lnSpc>
                <a:spcPct val="90000"/>
              </a:lnSpc>
            </a:pPr>
            <a:r>
              <a:rPr lang="en-US" sz="2800"/>
              <a:t>Old Europe (c. 40,000 to 5,000 years ago) was primarily “matrifocal, sedentary, peaceful, art-loving, and earth-and-sea bound”. </a:t>
            </a:r>
          </a:p>
          <a:p>
            <a:pPr>
              <a:lnSpc>
                <a:spcPct val="90000"/>
              </a:lnSpc>
            </a:pPr>
            <a:r>
              <a:rPr lang="en-US" sz="2800"/>
              <a:t>This civilization was overthrown around 3500 BC by a “patrifocal, mobile, warlike, ideologically sky-oriented society, indifferent to art”</a:t>
            </a:r>
          </a:p>
        </p:txBody>
      </p:sp>
      <p:pic>
        <p:nvPicPr>
          <p:cNvPr id="839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95400"/>
            <a:ext cx="3425825"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8" name="Text Box 10"/>
          <p:cNvSpPr txBox="1">
            <a:spLocks noChangeArrowheads="1"/>
          </p:cNvSpPr>
          <p:nvPr/>
        </p:nvSpPr>
        <p:spPr bwMode="auto">
          <a:xfrm>
            <a:off x="228600" y="5392738"/>
            <a:ext cx="39624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i="1"/>
              <a:t>The myth of Wotan, the Germanic God of war, incarnates the early horsemen, who were the specialized cast of warriors among the Indo-Europeans.  </a:t>
            </a:r>
            <a:r>
              <a:rPr lang="en-US"/>
              <a:t>(Wotan, Stela of Hornhausen, Halle Museum)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r>
              <a:rPr lang="en-US"/>
              <a:t>The Change to Patriarchy</a:t>
            </a:r>
          </a:p>
        </p:txBody>
      </p:sp>
      <p:sp>
        <p:nvSpPr>
          <p:cNvPr id="87043" name="Rectangle 3"/>
          <p:cNvSpPr>
            <a:spLocks noGrp="1" noChangeArrowheads="1"/>
          </p:cNvSpPr>
          <p:nvPr>
            <p:ph type="body" idx="1"/>
          </p:nvPr>
        </p:nvSpPr>
        <p:spPr/>
        <p:txBody>
          <a:bodyPr/>
          <a:lstStyle/>
          <a:p>
            <a:pPr marL="609600" indent="-609600">
              <a:lnSpc>
                <a:spcPct val="80000"/>
              </a:lnSpc>
            </a:pPr>
            <a:r>
              <a:rPr lang="en-US" sz="2800"/>
              <a:t>“The establishment of patriarchy was not an event, but a process developing over a period of nearly 2,500 years, from roughly 3,100 B.C. to 600 B.C. It occurred, even in the Ancient Middle East, at a different pace and at different times in several distinct societies.” </a:t>
            </a:r>
          </a:p>
          <a:p>
            <a:pPr marL="609600" indent="-609600">
              <a:lnSpc>
                <a:spcPct val="80000"/>
              </a:lnSpc>
            </a:pPr>
            <a:r>
              <a:rPr lang="en-US" sz="2800"/>
              <a:t>”The appropriation by men of women’s sexual and reproductive capacity occurred </a:t>
            </a:r>
            <a:r>
              <a:rPr lang="en-US" sz="2800" i="1"/>
              <a:t>prior </a:t>
            </a:r>
            <a:r>
              <a:rPr lang="en-US" sz="2800"/>
              <a:t>to the formation of private property and class society. Its commodification lies, in fact, at the foundation of private property.”</a:t>
            </a:r>
          </a:p>
          <a:p>
            <a:pPr marL="609600" indent="-609600">
              <a:lnSpc>
                <a:spcPct val="80000"/>
              </a:lnSpc>
            </a:pPr>
            <a:r>
              <a:rPr lang="en-US" sz="2000"/>
              <a:t>Lerner, Gerda </a:t>
            </a:r>
            <a:r>
              <a:rPr lang="en-US" sz="2000" u="sng"/>
              <a:t>The Origins of Patriarchy </a:t>
            </a:r>
            <a:r>
              <a:rPr lang="en-US" sz="2000"/>
              <a:t>(New York and Oxford: Oxford University Press, 1986) pg 8.</a:t>
            </a:r>
            <a:endParaRPr lang="en-US" sz="2000">
              <a:hlinkClick r:id="" action="ppaction://noactio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7043">
                                            <p:txEl>
                                              <p:pRg st="1" end="1"/>
                                            </p:txEl>
                                          </p:spTgt>
                                        </p:tgtEl>
                                        <p:attrNameLst>
                                          <p:attrName>style.visibility</p:attrName>
                                        </p:attrNameLst>
                                      </p:cBhvr>
                                      <p:to>
                                        <p:strVal val="visible"/>
                                      </p:to>
                                    </p:set>
                                    <p:animEffect transition="in" filter="dissolve">
                                      <p:cBhvr>
                                        <p:cTn id="7" dur="500"/>
                                        <p:tgtEl>
                                          <p:spTgt spid="8704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87043">
                                            <p:txEl>
                                              <p:pRg st="2" end="2"/>
                                            </p:txEl>
                                          </p:spTgt>
                                        </p:tgtEl>
                                        <p:attrNameLst>
                                          <p:attrName>style.visibility</p:attrName>
                                        </p:attrNameLst>
                                      </p:cBhvr>
                                      <p:to>
                                        <p:strVal val="visible"/>
                                      </p:to>
                                    </p:set>
                                    <p:animEffect transition="in" filter="dissolve">
                                      <p:cBhvr>
                                        <p:cTn id="10" dur="500"/>
                                        <p:tgtEl>
                                          <p:spTgt spid="870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p:txBody>
          <a:bodyPr/>
          <a:lstStyle/>
          <a:p>
            <a:r>
              <a:rPr lang="en-US"/>
              <a:t>The Change to Patriarchy</a:t>
            </a:r>
          </a:p>
        </p:txBody>
      </p:sp>
      <p:sp>
        <p:nvSpPr>
          <p:cNvPr id="88067" name="Rectangle 3"/>
          <p:cNvSpPr>
            <a:spLocks noGrp="1" noChangeArrowheads="1"/>
          </p:cNvSpPr>
          <p:nvPr>
            <p:ph type="body" idx="1"/>
          </p:nvPr>
        </p:nvSpPr>
        <p:spPr/>
        <p:txBody>
          <a:bodyPr/>
          <a:lstStyle/>
          <a:p>
            <a:pPr marL="609600" indent="-609600">
              <a:lnSpc>
                <a:spcPct val="80000"/>
              </a:lnSpc>
            </a:pPr>
            <a:r>
              <a:rPr lang="en-US" sz="2800"/>
              <a:t>“The archaic states were organized in the form of patriarchy; thus from its inception, the state had an essential interest in the maintenance of patriarchal family.... Thus women’s subordination was institutionalized in the earliest laws and enforced by the full power of the state. ... The dethroning of the powerful Goddesses and their replacement by a dominant male God occurred in most Near Eastern societies following the establishment of a </a:t>
            </a:r>
            <a:r>
              <a:rPr lang="en-US" sz="2800" i="1"/>
              <a:t>strong and imperialistic kingship</a:t>
            </a:r>
            <a:r>
              <a:rPr lang="en-US" sz="2800"/>
              <a:t>.” </a:t>
            </a:r>
            <a:br>
              <a:rPr lang="en-US" sz="2800"/>
            </a:br>
            <a:r>
              <a:rPr lang="en-US" sz="2000"/>
              <a:t>Lerner, Gerda </a:t>
            </a:r>
            <a:r>
              <a:rPr lang="en-US" sz="2000" u="sng"/>
              <a:t>The Origins of Patriarchy </a:t>
            </a:r>
            <a:r>
              <a:rPr lang="en-US" sz="2000"/>
              <a:t>(New York and Oxford: Oxford University Press, 1986) pg 8.</a:t>
            </a:r>
            <a:endParaRPr lang="en-US" sz="2000">
              <a:hlinkClick r:id="" action="ppaction://noactio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p:txBody>
          <a:bodyPr/>
          <a:lstStyle/>
          <a:p>
            <a:r>
              <a:rPr lang="en-US" sz="4000"/>
              <a:t>The Great Mother archetype was hidden</a:t>
            </a:r>
          </a:p>
        </p:txBody>
      </p:sp>
      <p:sp>
        <p:nvSpPr>
          <p:cNvPr id="89091" name="Rectangle 3"/>
          <p:cNvSpPr>
            <a:spLocks noGrp="1" noChangeArrowheads="1"/>
          </p:cNvSpPr>
          <p:nvPr>
            <p:ph type="body" sz="half" idx="1"/>
          </p:nvPr>
        </p:nvSpPr>
        <p:spPr/>
        <p:txBody>
          <a:bodyPr/>
          <a:lstStyle/>
          <a:p>
            <a:r>
              <a:rPr lang="en-US" sz="2800"/>
              <a:t>In Greek, Roman, and Christian mythology, the Mother as fecund source of all was replaced by the strict virgin—Athena, Artemis, Mary.</a:t>
            </a:r>
          </a:p>
          <a:p>
            <a:r>
              <a:rPr lang="en-US" sz="2800"/>
              <a:t>Yet, the Great Mother myth continued to emerge as the Black Madonna</a:t>
            </a:r>
          </a:p>
        </p:txBody>
      </p:sp>
      <p:pic>
        <p:nvPicPr>
          <p:cNvPr id="890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752600"/>
            <a:ext cx="3386138"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p:txBody>
          <a:bodyPr/>
          <a:lstStyle/>
          <a:p>
            <a:r>
              <a:rPr lang="en-US"/>
              <a:t>Cult of Mary—the Goddess Peeks </a:t>
            </a:r>
          </a:p>
        </p:txBody>
      </p:sp>
      <p:sp>
        <p:nvSpPr>
          <p:cNvPr id="90115" name="Rectangle 3"/>
          <p:cNvSpPr>
            <a:spLocks noGrp="1" noChangeArrowheads="1"/>
          </p:cNvSpPr>
          <p:nvPr>
            <p:ph type="body" sz="half" idx="2"/>
          </p:nvPr>
        </p:nvSpPr>
        <p:spPr>
          <a:xfrm>
            <a:off x="3886200" y="1600200"/>
            <a:ext cx="4800600" cy="4525963"/>
          </a:xfrm>
        </p:spPr>
        <p:txBody>
          <a:bodyPr/>
          <a:lstStyle/>
          <a:p>
            <a:r>
              <a:rPr lang="en-US" sz="2400"/>
              <a:t>The Cult of Mary reached its peak in the Central Middle Ages (9</a:t>
            </a:r>
            <a:r>
              <a:rPr lang="en-US" sz="2400" baseline="30000"/>
              <a:t>th</a:t>
            </a:r>
            <a:r>
              <a:rPr lang="en-US" sz="2400"/>
              <a:t> – 12</a:t>
            </a:r>
            <a:r>
              <a:rPr lang="en-US" sz="2400" baseline="30000"/>
              <a:t>th</a:t>
            </a:r>
            <a:r>
              <a:rPr lang="en-US" sz="2400"/>
              <a:t> Century)</a:t>
            </a:r>
          </a:p>
          <a:p>
            <a:r>
              <a:rPr lang="en-US" sz="2400"/>
              <a:t>In France alone, in just one century (from 1170 to 1270), over 100 churches and 80 cathedrals were built for Her! </a:t>
            </a:r>
          </a:p>
          <a:p>
            <a:r>
              <a:rPr lang="en-US" sz="2400" b="1"/>
              <a:t>In contrast, not a single one was dedicated to Christ, astounding in a religion that is supposed to be all about Him! </a:t>
            </a:r>
          </a:p>
        </p:txBody>
      </p:sp>
      <p:pic>
        <p:nvPicPr>
          <p:cNvPr id="9011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2484438"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a:lstStyle/>
          <a:p>
            <a:r>
              <a:rPr lang="en-US"/>
              <a:t>The Male Hero	</a:t>
            </a:r>
          </a:p>
        </p:txBody>
      </p:sp>
      <p:sp>
        <p:nvSpPr>
          <p:cNvPr id="91139" name="Rectangle 3"/>
          <p:cNvSpPr>
            <a:spLocks noGrp="1" noChangeArrowheads="1"/>
          </p:cNvSpPr>
          <p:nvPr>
            <p:ph type="body" idx="1"/>
          </p:nvPr>
        </p:nvSpPr>
        <p:spPr>
          <a:xfrm>
            <a:off x="457200" y="1600200"/>
            <a:ext cx="4419600" cy="4525963"/>
          </a:xfrm>
        </p:spPr>
        <p:txBody>
          <a:bodyPr/>
          <a:lstStyle/>
          <a:p>
            <a:pPr>
              <a:lnSpc>
                <a:spcPct val="80000"/>
              </a:lnSpc>
            </a:pPr>
            <a:r>
              <a:rPr lang="en-US" sz="2400"/>
              <a:t>The male hero emerged in patriarchal cultures as the shaping force for the male.</a:t>
            </a:r>
          </a:p>
          <a:p>
            <a:pPr>
              <a:lnSpc>
                <a:spcPct val="80000"/>
              </a:lnSpc>
            </a:pPr>
            <a:r>
              <a:rPr lang="en-US" sz="2400"/>
              <a:t>The Samurai and Crusading Knight, Don Quixote and Superman represented the warrior archetype</a:t>
            </a:r>
          </a:p>
          <a:p>
            <a:pPr>
              <a:lnSpc>
                <a:spcPct val="80000"/>
              </a:lnSpc>
            </a:pPr>
            <a:r>
              <a:rPr lang="en-US" sz="2400"/>
              <a:t>The Missionary, the Prophet, and Dante embody the Magician.</a:t>
            </a:r>
          </a:p>
          <a:p>
            <a:pPr>
              <a:lnSpc>
                <a:spcPct val="80000"/>
              </a:lnSpc>
            </a:pPr>
            <a:r>
              <a:rPr lang="en-US" sz="2400"/>
              <a:t>King Arthur and others reveal the King.</a:t>
            </a:r>
          </a:p>
          <a:p>
            <a:pPr>
              <a:lnSpc>
                <a:spcPct val="80000"/>
              </a:lnSpc>
            </a:pPr>
            <a:r>
              <a:rPr lang="en-US" sz="2400"/>
              <a:t>The Hero archetype subjugates the Mother.</a:t>
            </a:r>
          </a:p>
        </p:txBody>
      </p:sp>
      <p:pic>
        <p:nvPicPr>
          <p:cNvPr id="911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600200"/>
            <a:ext cx="4064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rrowheads="1"/>
          </p:cNvSpPr>
          <p:nvPr>
            <p:ph type="title"/>
          </p:nvPr>
        </p:nvSpPr>
        <p:spPr/>
        <p:txBody>
          <a:bodyPr/>
          <a:lstStyle/>
          <a:p>
            <a:r>
              <a:rPr lang="en-US" sz="4000"/>
              <a:t>Pockets of Historical Survival of the Great Mother cults </a:t>
            </a:r>
          </a:p>
        </p:txBody>
      </p:sp>
      <p:sp>
        <p:nvSpPr>
          <p:cNvPr id="92163" name="Rectangle 3"/>
          <p:cNvSpPr>
            <a:spLocks noGrp="1" noChangeArrowheads="1"/>
          </p:cNvSpPr>
          <p:nvPr>
            <p:ph type="body" idx="1"/>
          </p:nvPr>
        </p:nvSpPr>
        <p:spPr>
          <a:xfrm>
            <a:off x="457200" y="1600200"/>
            <a:ext cx="6096000" cy="4525963"/>
          </a:xfrm>
        </p:spPr>
        <p:txBody>
          <a:bodyPr/>
          <a:lstStyle/>
          <a:p>
            <a:pPr>
              <a:lnSpc>
                <a:spcPct val="90000"/>
              </a:lnSpc>
            </a:pPr>
            <a:r>
              <a:rPr lang="en-US" sz="2800"/>
              <a:t>Areas where the Invader did not arrive until much later, such as the Great Mother cults in Malta, Crete, Britain.</a:t>
            </a:r>
          </a:p>
          <a:p>
            <a:pPr>
              <a:lnSpc>
                <a:spcPct val="90000"/>
              </a:lnSpc>
            </a:pPr>
            <a:r>
              <a:rPr lang="en-US" sz="2800"/>
              <a:t>Eleusian mysteries and Diana cults were active in Greece until 4</a:t>
            </a:r>
            <a:r>
              <a:rPr lang="en-US" sz="2800" baseline="30000"/>
              <a:t>th</a:t>
            </a:r>
            <a:r>
              <a:rPr lang="en-US" sz="2800"/>
              <a:t> Century.</a:t>
            </a:r>
          </a:p>
          <a:p>
            <a:pPr>
              <a:lnSpc>
                <a:spcPct val="90000"/>
              </a:lnSpc>
            </a:pPr>
            <a:r>
              <a:rPr lang="en-US" sz="2800"/>
              <a:t>Isis Cult was alive in Egypt until 2</a:t>
            </a:r>
            <a:r>
              <a:rPr lang="en-US" sz="2800" baseline="30000"/>
              <a:t>nd</a:t>
            </a:r>
            <a:r>
              <a:rPr lang="en-US" sz="2800"/>
              <a:t> Century AD</a:t>
            </a:r>
          </a:p>
          <a:p>
            <a:pPr>
              <a:lnSpc>
                <a:spcPct val="90000"/>
              </a:lnSpc>
            </a:pPr>
            <a:r>
              <a:rPr lang="en-US" sz="2800"/>
              <a:t>The Black Madonna Cults in Europe from the 10th to the 13th century all over Christian Europe.</a:t>
            </a:r>
          </a:p>
        </p:txBody>
      </p:sp>
      <p:pic>
        <p:nvPicPr>
          <p:cNvPr id="921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286000"/>
            <a:ext cx="1847850"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p:txBody>
          <a:bodyPr/>
          <a:lstStyle/>
          <a:p>
            <a:r>
              <a:rPr lang="en-US"/>
              <a:t>The Black Madonna	</a:t>
            </a:r>
          </a:p>
        </p:txBody>
      </p:sp>
      <p:sp>
        <p:nvSpPr>
          <p:cNvPr id="93187" name="Rectangle 3"/>
          <p:cNvSpPr>
            <a:spLocks noGrp="1" noChangeArrowheads="1"/>
          </p:cNvSpPr>
          <p:nvPr>
            <p:ph type="body" sz="half" idx="1"/>
          </p:nvPr>
        </p:nvSpPr>
        <p:spPr/>
        <p:txBody>
          <a:bodyPr/>
          <a:lstStyle/>
          <a:p>
            <a:pPr>
              <a:lnSpc>
                <a:spcPct val="80000"/>
              </a:lnSpc>
            </a:pPr>
            <a:r>
              <a:rPr lang="en-US" sz="2400"/>
              <a:t>More than 500 images represented this enigmatic figure, whose face and hands are pitch-black.  </a:t>
            </a:r>
          </a:p>
          <a:p>
            <a:pPr>
              <a:lnSpc>
                <a:spcPct val="80000"/>
              </a:lnSpc>
            </a:pPr>
            <a:r>
              <a:rPr lang="en-US" sz="2400"/>
              <a:t>Many of the cathedrals that spread all over France had been built for Black Madonnas, including Chartres, Reims, Rocamadour, St Michael’s Mount, Dijon, Orcival, Vichy, Poitiers, Le Puy, Beaune- a total of 302 sanctuaries in France alone! </a:t>
            </a:r>
          </a:p>
        </p:txBody>
      </p:sp>
      <p:pic>
        <p:nvPicPr>
          <p:cNvPr id="9318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11626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p:txBody>
          <a:bodyPr/>
          <a:lstStyle/>
          <a:p>
            <a:r>
              <a:rPr lang="en-US"/>
              <a:t>The Black Madonna</a:t>
            </a:r>
          </a:p>
        </p:txBody>
      </p:sp>
      <p:sp>
        <p:nvSpPr>
          <p:cNvPr id="96259" name="Rectangle 3"/>
          <p:cNvSpPr>
            <a:spLocks noGrp="1" noChangeArrowheads="1"/>
          </p:cNvSpPr>
          <p:nvPr>
            <p:ph type="body" idx="1"/>
          </p:nvPr>
        </p:nvSpPr>
        <p:spPr/>
        <p:txBody>
          <a:bodyPr/>
          <a:lstStyle/>
          <a:p>
            <a:r>
              <a:rPr lang="en-US" sz="2800"/>
              <a:t>The Black Madonna Cult was associated with:</a:t>
            </a:r>
          </a:p>
          <a:p>
            <a:pPr lvl="1"/>
            <a:r>
              <a:rPr lang="en-US" sz="2400"/>
              <a:t>Gnosis, Alchemy, and Hidden Knowledge</a:t>
            </a:r>
          </a:p>
          <a:p>
            <a:pPr lvl="1"/>
            <a:r>
              <a:rPr lang="en-US" sz="2400"/>
              <a:t>Mary Magdalene</a:t>
            </a:r>
          </a:p>
          <a:p>
            <a:pPr lvl="1"/>
            <a:r>
              <a:rPr lang="en-US" sz="2400"/>
              <a:t>Feminine Power</a:t>
            </a:r>
          </a:p>
          <a:p>
            <a:pPr lvl="1"/>
            <a:r>
              <a:rPr lang="en-US" sz="2400"/>
              <a:t>Troubadours/Minnesingers/Love Poetry</a:t>
            </a:r>
          </a:p>
          <a:p>
            <a:pPr lvl="1"/>
            <a:r>
              <a:rPr lang="en-US" sz="2400"/>
              <a:t>Opposition to Centralized Power</a:t>
            </a:r>
          </a:p>
          <a:p>
            <a:pPr lvl="1"/>
            <a:r>
              <a:rPr lang="en-US" sz="2400"/>
              <a:t>The remnants of Pagan cults</a:t>
            </a:r>
          </a:p>
          <a:p>
            <a:pPr lvl="1"/>
            <a:r>
              <a:rPr lang="en-US" sz="2400"/>
              <a:t>Hidden Pagan Sites, ie, Chartre</a:t>
            </a:r>
          </a:p>
          <a:p>
            <a:pPr lvl="1"/>
            <a:r>
              <a:rPr lang="en-US" sz="2400"/>
              <a:t>Templars, Cathars, Albigensians</a:t>
            </a:r>
          </a:p>
          <a:p>
            <a:pPr lvl="1"/>
            <a:r>
              <a:rPr lang="en-US" sz="2400"/>
              <a:t>The Grail Legends</a:t>
            </a:r>
          </a:p>
          <a:p>
            <a:pPr lvl="1"/>
            <a:endParaRPr lang="en-US" sz="2400"/>
          </a:p>
          <a:p>
            <a:pPr lvl="1"/>
            <a:endParaRPr lang="en-US" sz="2400"/>
          </a:p>
        </p:txBody>
      </p:sp>
      <p:pic>
        <p:nvPicPr>
          <p:cNvPr id="962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9388" y="2209800"/>
            <a:ext cx="2614612"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p:nvPr>
        </p:nvSpPr>
        <p:spPr>
          <a:xfrm>
            <a:off x="457200" y="533400"/>
            <a:ext cx="8229600" cy="1143000"/>
          </a:xfrm>
        </p:spPr>
        <p:txBody>
          <a:bodyPr/>
          <a:lstStyle/>
          <a:p>
            <a:r>
              <a:rPr lang="en-US" sz="3600">
                <a:latin typeface="Franklin Gothic Demi Cond" pitchFamily="34" charset="0"/>
              </a:rPr>
              <a:t>Monetary Consequences of the Repression of the Great Mother Archetype</a:t>
            </a:r>
            <a:br>
              <a:rPr lang="en-US" sz="3600">
                <a:latin typeface="Franklin Gothic Demi Cond" pitchFamily="34" charset="0"/>
              </a:rPr>
            </a:br>
            <a:endParaRPr lang="en-US" sz="3600">
              <a:latin typeface="Franklin Gothic Demi Cond" pitchFamily="34" charset="0"/>
            </a:endParaRPr>
          </a:p>
        </p:txBody>
      </p:sp>
      <p:sp>
        <p:nvSpPr>
          <p:cNvPr id="95235" name="Rectangle 3"/>
          <p:cNvSpPr>
            <a:spLocks noGrp="1" noChangeArrowheads="1"/>
          </p:cNvSpPr>
          <p:nvPr>
            <p:ph type="body" sz="half" idx="1"/>
          </p:nvPr>
        </p:nvSpPr>
        <p:spPr>
          <a:xfrm>
            <a:off x="457200" y="1905000"/>
            <a:ext cx="4038600" cy="4525963"/>
          </a:xfrm>
        </p:spPr>
        <p:txBody>
          <a:bodyPr/>
          <a:lstStyle/>
          <a:p>
            <a:r>
              <a:rPr lang="en-US" sz="2800"/>
              <a:t>Fear of Scarcity and Greed are considered “Normal” for “civilized societies”</a:t>
            </a:r>
          </a:p>
          <a:p>
            <a:r>
              <a:rPr lang="en-US" sz="2800"/>
              <a:t>The money system rewards those who accumulate money, and punishes those who don’t play the game.</a:t>
            </a:r>
          </a:p>
        </p:txBody>
      </p:sp>
      <p:sp>
        <p:nvSpPr>
          <p:cNvPr id="95238" name="Rectangle 6">
            <a:hlinkClick r:id="rId2"/>
          </p:cNvPr>
          <p:cNvSpPr>
            <a:spLocks noChangeArrowheads="1"/>
          </p:cNvSpPr>
          <p:nvPr/>
        </p:nvSpPr>
        <p:spPr bwMode="auto">
          <a:xfrm>
            <a:off x="3154363" y="3398838"/>
            <a:ext cx="10350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95239" name="Rectangle 7">
            <a:hlinkClick r:id="rId2"/>
          </p:cNvPr>
          <p:cNvSpPr>
            <a:spLocks noChangeArrowheads="1"/>
          </p:cNvSpPr>
          <p:nvPr/>
        </p:nvSpPr>
        <p:spPr bwMode="auto">
          <a:xfrm>
            <a:off x="4054475" y="3429000"/>
            <a:ext cx="10350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9524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0"/>
            <a:ext cx="41529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A New Way To See Money</a:t>
            </a:r>
          </a:p>
        </p:txBody>
      </p:sp>
      <p:sp>
        <p:nvSpPr>
          <p:cNvPr id="4" name="Subtitle 3"/>
          <p:cNvSpPr>
            <a:spLocks noGrp="1"/>
          </p:cNvSpPr>
          <p:nvPr>
            <p:ph type="subTitle" sz="quarter" idx="1"/>
          </p:nvPr>
        </p:nvSpPr>
        <p:spPr/>
        <p:txBody>
          <a:bodyPr/>
          <a:lstStyle/>
          <a:p>
            <a:r>
              <a:rPr lang="en-US" dirty="0"/>
              <a:t>A New Way To See Society</a:t>
            </a:r>
          </a:p>
          <a:p>
            <a:r>
              <a:rPr lang="en-US" dirty="0"/>
              <a:t>A New Way To See Ourselves</a:t>
            </a:r>
          </a:p>
        </p:txBody>
      </p:sp>
    </p:spTree>
    <p:extLst>
      <p:ext uri="{BB962C8B-B14F-4D97-AF65-F5344CB8AC3E}">
        <p14:creationId xmlns:p14="http://schemas.microsoft.com/office/powerpoint/2010/main" val="3210471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100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p:txBody>
          <a:bodyPr/>
          <a:lstStyle/>
          <a:p>
            <a:r>
              <a:rPr lang="en-US"/>
              <a:t>The Archetypal Human</a:t>
            </a:r>
          </a:p>
        </p:txBody>
      </p:sp>
      <p:sp>
        <p:nvSpPr>
          <p:cNvPr id="98309" name="Text Box 5"/>
          <p:cNvSpPr txBox="1">
            <a:spLocks noChangeArrowheads="1"/>
          </p:cNvSpPr>
          <p:nvPr/>
        </p:nvSpPr>
        <p:spPr bwMode="auto">
          <a:xfrm>
            <a:off x="3352800" y="1371600"/>
            <a:ext cx="2743200" cy="82232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t>Sovereign  King/Queen</a:t>
            </a:r>
          </a:p>
        </p:txBody>
      </p:sp>
      <p:sp>
        <p:nvSpPr>
          <p:cNvPr id="98310" name="Text Box 6"/>
          <p:cNvSpPr txBox="1">
            <a:spLocks noChangeArrowheads="1"/>
          </p:cNvSpPr>
          <p:nvPr/>
        </p:nvSpPr>
        <p:spPr bwMode="auto">
          <a:xfrm>
            <a:off x="457200" y="3200400"/>
            <a:ext cx="1828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98311" name="Text Box 7"/>
          <p:cNvSpPr txBox="1">
            <a:spLocks noChangeArrowheads="1"/>
          </p:cNvSpPr>
          <p:nvPr/>
        </p:nvSpPr>
        <p:spPr bwMode="auto">
          <a:xfrm>
            <a:off x="228600" y="5638800"/>
            <a:ext cx="2362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Magician (Priest/Scientist</a:t>
            </a:r>
          </a:p>
        </p:txBody>
      </p:sp>
      <p:sp>
        <p:nvSpPr>
          <p:cNvPr id="98312" name="Text Box 8"/>
          <p:cNvSpPr txBox="1">
            <a:spLocks noChangeArrowheads="1"/>
          </p:cNvSpPr>
          <p:nvPr/>
        </p:nvSpPr>
        <p:spPr bwMode="auto">
          <a:xfrm>
            <a:off x="7391400" y="31242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98313" name="Text Box 9"/>
          <p:cNvSpPr txBox="1">
            <a:spLocks noChangeArrowheads="1"/>
          </p:cNvSpPr>
          <p:nvPr/>
        </p:nvSpPr>
        <p:spPr bwMode="auto">
          <a:xfrm>
            <a:off x="7239000" y="5334000"/>
            <a:ext cx="1905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t>Great Mother (Provider)</a:t>
            </a:r>
          </a:p>
        </p:txBody>
      </p:sp>
      <p:pic>
        <p:nvPicPr>
          <p:cNvPr id="9831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209800"/>
            <a:ext cx="4343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98318"/>
                                        </p:tgtEl>
                                        <p:attrNameLst>
                                          <p:attrName>style.visibility</p:attrName>
                                        </p:attrNameLst>
                                      </p:cBhvr>
                                      <p:to>
                                        <p:strVal val="visible"/>
                                      </p:to>
                                    </p:set>
                                    <p:animEffect transition="in" filter="dissolve">
                                      <p:cBhvr>
                                        <p:cTn id="7" dur="500"/>
                                        <p:tgtEl>
                                          <p:spTgt spid="983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8309"/>
                                        </p:tgtEl>
                                        <p:attrNameLst>
                                          <p:attrName>style.visibility</p:attrName>
                                        </p:attrNameLst>
                                      </p:cBhvr>
                                      <p:to>
                                        <p:strVal val="visible"/>
                                      </p:to>
                                    </p:set>
                                    <p:animEffect transition="in" filter="dissolve">
                                      <p:cBhvr>
                                        <p:cTn id="12" dur="500"/>
                                        <p:tgtEl>
                                          <p:spTgt spid="98309"/>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98310">
                                            <p:txEl>
                                              <p:pRg st="0" end="0"/>
                                            </p:txEl>
                                          </p:spTgt>
                                        </p:tgtEl>
                                        <p:attrNameLst>
                                          <p:attrName>style.visibility</p:attrName>
                                        </p:attrNameLst>
                                      </p:cBhvr>
                                      <p:to>
                                        <p:strVal val="visible"/>
                                      </p:to>
                                    </p:set>
                                    <p:animEffect transition="in" filter="dissolve">
                                      <p:cBhvr>
                                        <p:cTn id="16" dur="500"/>
                                        <p:tgtEl>
                                          <p:spTgt spid="98310">
                                            <p:txEl>
                                              <p:pRg st="0" end="0"/>
                                            </p:txEl>
                                          </p:spTgt>
                                        </p:tgtEl>
                                      </p:cBhvr>
                                    </p:animEffect>
                                  </p:childTnLst>
                                </p:cTn>
                              </p:par>
                            </p:childTnLst>
                          </p:cTn>
                        </p:par>
                        <p:par>
                          <p:cTn id="17" fill="hold" nodeType="afterGroup">
                            <p:stCondLst>
                              <p:cond delay="1000"/>
                            </p:stCondLst>
                            <p:childTnLst>
                              <p:par>
                                <p:cTn id="18" presetID="9" presetClass="entr" presetSubtype="0" fill="hold" nodeType="afterEffect">
                                  <p:stCondLst>
                                    <p:cond delay="0"/>
                                  </p:stCondLst>
                                  <p:childTnLst>
                                    <p:set>
                                      <p:cBhvr>
                                        <p:cTn id="19" dur="1" fill="hold">
                                          <p:stCondLst>
                                            <p:cond delay="0"/>
                                          </p:stCondLst>
                                        </p:cTn>
                                        <p:tgtEl>
                                          <p:spTgt spid="98312">
                                            <p:txEl>
                                              <p:pRg st="0" end="0"/>
                                            </p:txEl>
                                          </p:spTgt>
                                        </p:tgtEl>
                                        <p:attrNameLst>
                                          <p:attrName>style.visibility</p:attrName>
                                        </p:attrNameLst>
                                      </p:cBhvr>
                                      <p:to>
                                        <p:strVal val="visible"/>
                                      </p:to>
                                    </p:set>
                                    <p:animEffect transition="in" filter="dissolve">
                                      <p:cBhvr>
                                        <p:cTn id="20" dur="500"/>
                                        <p:tgtEl>
                                          <p:spTgt spid="98312">
                                            <p:txEl>
                                              <p:pRg st="0" end="0"/>
                                            </p:txEl>
                                          </p:spTgt>
                                        </p:tgtEl>
                                      </p:cBhvr>
                                    </p:animEffect>
                                  </p:childTnLst>
                                </p:cTn>
                              </p:par>
                            </p:childTnLst>
                          </p:cTn>
                        </p:par>
                        <p:par>
                          <p:cTn id="21" fill="hold" nodeType="afterGroup">
                            <p:stCondLst>
                              <p:cond delay="1500"/>
                            </p:stCondLst>
                            <p:childTnLst>
                              <p:par>
                                <p:cTn id="22" presetID="9" presetClass="entr" presetSubtype="0" fill="hold" nodeType="afterEffect">
                                  <p:stCondLst>
                                    <p:cond delay="0"/>
                                  </p:stCondLst>
                                  <p:childTnLst>
                                    <p:set>
                                      <p:cBhvr>
                                        <p:cTn id="23" dur="1" fill="hold">
                                          <p:stCondLst>
                                            <p:cond delay="0"/>
                                          </p:stCondLst>
                                        </p:cTn>
                                        <p:tgtEl>
                                          <p:spTgt spid="98311">
                                            <p:txEl>
                                              <p:pRg st="0" end="0"/>
                                            </p:txEl>
                                          </p:spTgt>
                                        </p:tgtEl>
                                        <p:attrNameLst>
                                          <p:attrName>style.visibility</p:attrName>
                                        </p:attrNameLst>
                                      </p:cBhvr>
                                      <p:to>
                                        <p:strVal val="visible"/>
                                      </p:to>
                                    </p:set>
                                    <p:animEffect transition="in" filter="dissolve">
                                      <p:cBhvr>
                                        <p:cTn id="24" dur="500"/>
                                        <p:tgtEl>
                                          <p:spTgt spid="98311">
                                            <p:txEl>
                                              <p:pRg st="0" end="0"/>
                                            </p:txEl>
                                          </p:spTgt>
                                        </p:tgtEl>
                                      </p:cBhvr>
                                    </p:animEffect>
                                  </p:childTnLst>
                                </p:cTn>
                              </p:par>
                            </p:childTnLst>
                          </p:cTn>
                        </p:par>
                        <p:par>
                          <p:cTn id="25" fill="hold" nodeType="afterGroup">
                            <p:stCondLst>
                              <p:cond delay="2000"/>
                            </p:stCondLst>
                            <p:childTnLst>
                              <p:par>
                                <p:cTn id="26" presetID="9" presetClass="entr" presetSubtype="0" fill="hold" nodeType="afterEffect">
                                  <p:stCondLst>
                                    <p:cond delay="0"/>
                                  </p:stCondLst>
                                  <p:childTnLst>
                                    <p:set>
                                      <p:cBhvr>
                                        <p:cTn id="27" dur="1" fill="hold">
                                          <p:stCondLst>
                                            <p:cond delay="0"/>
                                          </p:stCondLst>
                                        </p:cTn>
                                        <p:tgtEl>
                                          <p:spTgt spid="98313">
                                            <p:txEl>
                                              <p:pRg st="0" end="0"/>
                                            </p:txEl>
                                          </p:spTgt>
                                        </p:tgtEl>
                                        <p:attrNameLst>
                                          <p:attrName>style.visibility</p:attrName>
                                        </p:attrNameLst>
                                      </p:cBhvr>
                                      <p:to>
                                        <p:strVal val="visible"/>
                                      </p:to>
                                    </p:set>
                                    <p:animEffect transition="in" filter="dissolve">
                                      <p:cBhvr>
                                        <p:cTn id="28" dur="500"/>
                                        <p:tgtEl>
                                          <p:spTgt spid="983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a:xfrm>
            <a:off x="457200" y="304800"/>
            <a:ext cx="8229600" cy="1143000"/>
          </a:xfrm>
        </p:spPr>
        <p:txBody>
          <a:bodyPr/>
          <a:lstStyle/>
          <a:p>
            <a:r>
              <a:rPr lang="en-US"/>
              <a:t>Yin/Yang Coherence</a:t>
            </a:r>
          </a:p>
        </p:txBody>
      </p:sp>
      <p:sp>
        <p:nvSpPr>
          <p:cNvPr id="99331" name="Rectangle 3"/>
          <p:cNvSpPr>
            <a:spLocks noGrp="1" noChangeArrowheads="1"/>
          </p:cNvSpPr>
          <p:nvPr>
            <p:ph type="body" sz="half" idx="1"/>
          </p:nvPr>
        </p:nvSpPr>
        <p:spPr>
          <a:xfrm>
            <a:off x="457200" y="1905000"/>
            <a:ext cx="4038600" cy="4525963"/>
          </a:xfrm>
        </p:spPr>
        <p:txBody>
          <a:bodyPr/>
          <a:lstStyle/>
          <a:p>
            <a:pPr>
              <a:buFont typeface="Wingdings" pitchFamily="2" charset="2"/>
              <a:buNone/>
            </a:pPr>
            <a:r>
              <a:rPr lang="en-US" sz="4000" b="1" i="1"/>
              <a:t>“When male and female combine,</a:t>
            </a:r>
          </a:p>
          <a:p>
            <a:pPr>
              <a:buFont typeface="Wingdings" pitchFamily="2" charset="2"/>
              <a:buNone/>
            </a:pPr>
            <a:r>
              <a:rPr lang="en-US" sz="4000" b="1" i="1"/>
              <a:t> all things achieve harmony.”</a:t>
            </a:r>
            <a:endParaRPr lang="en-US" sz="4000" b="1"/>
          </a:p>
          <a:p>
            <a:pPr>
              <a:buFont typeface="Wingdings" pitchFamily="2" charset="2"/>
              <a:buNone/>
            </a:pPr>
            <a:r>
              <a:rPr lang="en-US" sz="4000"/>
              <a:t> Lao Tzu </a:t>
            </a:r>
          </a:p>
        </p:txBody>
      </p:sp>
      <p:pic>
        <p:nvPicPr>
          <p:cNvPr id="9933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572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133600"/>
            <a:ext cx="355758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99338"/>
                                        </p:tgtEl>
                                        <p:attrNameLst>
                                          <p:attrName>style.visibility</p:attrName>
                                        </p:attrNameLst>
                                      </p:cBhvr>
                                      <p:to>
                                        <p:strVal val="visible"/>
                                      </p:to>
                                    </p:set>
                                    <p:animEffect transition="in" filter="dissolve">
                                      <p:cBhvr>
                                        <p:cTn id="7" dur="1000"/>
                                        <p:tgtEl>
                                          <p:spTgt spid="99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572" name="Picture 220" descr="MC90015110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2286000"/>
            <a:ext cx="2874963" cy="4267200"/>
          </a:xfrm>
          <a:prstGeom prst="rect">
            <a:avLst/>
          </a:prstGeom>
          <a:noFill/>
          <a:extLst>
            <a:ext uri="{909E8E84-426E-40DD-AFC4-6F175D3DCCD1}">
              <a14:hiddenFill xmlns:a14="http://schemas.microsoft.com/office/drawing/2010/main">
                <a:solidFill>
                  <a:srgbClr val="FFFFFF"/>
                </a:solidFill>
              </a14:hiddenFill>
            </a:ext>
          </a:extLst>
        </p:spPr>
      </p:pic>
      <p:grpSp>
        <p:nvGrpSpPr>
          <p:cNvPr id="100574" name="Group 222"/>
          <p:cNvGrpSpPr>
            <a:grpSpLocks noChangeAspect="1"/>
          </p:cNvGrpSpPr>
          <p:nvPr/>
        </p:nvGrpSpPr>
        <p:grpSpPr bwMode="auto">
          <a:xfrm>
            <a:off x="533400" y="2895600"/>
            <a:ext cx="3341688" cy="3432175"/>
            <a:chOff x="1680" y="1776"/>
            <a:chExt cx="1077" cy="1106"/>
          </a:xfrm>
        </p:grpSpPr>
        <p:sp>
          <p:nvSpPr>
            <p:cNvPr id="100573" name="AutoShape 221"/>
            <p:cNvSpPr>
              <a:spLocks noChangeAspect="1" noChangeArrowheads="1" noTextEdit="1"/>
            </p:cNvSpPr>
            <p:nvPr/>
          </p:nvSpPr>
          <p:spPr bwMode="auto">
            <a:xfrm>
              <a:off x="1680" y="1776"/>
              <a:ext cx="1077" cy="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0575" name="Freeform 223"/>
            <p:cNvSpPr>
              <a:spLocks/>
            </p:cNvSpPr>
            <p:nvPr/>
          </p:nvSpPr>
          <p:spPr bwMode="auto">
            <a:xfrm>
              <a:off x="2179" y="1776"/>
              <a:ext cx="578" cy="1105"/>
            </a:xfrm>
            <a:custGeom>
              <a:avLst/>
              <a:gdLst>
                <a:gd name="T0" fmla="*/ 0 w 578"/>
                <a:gd name="T1" fmla="*/ 1105 h 1105"/>
                <a:gd name="T2" fmla="*/ 30 w 578"/>
                <a:gd name="T3" fmla="*/ 1103 h 1105"/>
                <a:gd name="T4" fmla="*/ 60 w 578"/>
                <a:gd name="T5" fmla="*/ 1097 h 1105"/>
                <a:gd name="T6" fmla="*/ 94 w 578"/>
                <a:gd name="T7" fmla="*/ 1091 h 1105"/>
                <a:gd name="T8" fmla="*/ 133 w 578"/>
                <a:gd name="T9" fmla="*/ 1080 h 1105"/>
                <a:gd name="T10" fmla="*/ 193 w 578"/>
                <a:gd name="T11" fmla="*/ 1053 h 1105"/>
                <a:gd name="T12" fmla="*/ 251 w 578"/>
                <a:gd name="T13" fmla="*/ 1019 h 1105"/>
                <a:gd name="T14" fmla="*/ 304 w 578"/>
                <a:gd name="T15" fmla="*/ 978 h 1105"/>
                <a:gd name="T16" fmla="*/ 352 w 578"/>
                <a:gd name="T17" fmla="*/ 927 h 1105"/>
                <a:gd name="T18" fmla="*/ 394 w 578"/>
                <a:gd name="T19" fmla="*/ 868 h 1105"/>
                <a:gd name="T20" fmla="*/ 427 w 578"/>
                <a:gd name="T21" fmla="*/ 797 h 1105"/>
                <a:gd name="T22" fmla="*/ 452 w 578"/>
                <a:gd name="T23" fmla="*/ 715 h 1105"/>
                <a:gd name="T24" fmla="*/ 466 w 578"/>
                <a:gd name="T25" fmla="*/ 622 h 1105"/>
                <a:gd name="T26" fmla="*/ 462 w 578"/>
                <a:gd name="T27" fmla="*/ 538 h 1105"/>
                <a:gd name="T28" fmla="*/ 445 w 578"/>
                <a:gd name="T29" fmla="*/ 464 h 1105"/>
                <a:gd name="T30" fmla="*/ 418 w 578"/>
                <a:gd name="T31" fmla="*/ 391 h 1105"/>
                <a:gd name="T32" fmla="*/ 381 w 578"/>
                <a:gd name="T33" fmla="*/ 311 h 1105"/>
                <a:gd name="T34" fmla="*/ 578 w 578"/>
                <a:gd name="T35" fmla="*/ 233 h 1105"/>
                <a:gd name="T36" fmla="*/ 341 w 578"/>
                <a:gd name="T37" fmla="*/ 0 h 1105"/>
                <a:gd name="T38" fmla="*/ 270 w 578"/>
                <a:gd name="T39" fmla="*/ 230 h 1105"/>
                <a:gd name="T40" fmla="*/ 234 w 578"/>
                <a:gd name="T41" fmla="*/ 216 h 1105"/>
                <a:gd name="T42" fmla="*/ 199 w 578"/>
                <a:gd name="T43" fmla="*/ 205 h 1105"/>
                <a:gd name="T44" fmla="*/ 166 w 578"/>
                <a:gd name="T45" fmla="*/ 196 h 1105"/>
                <a:gd name="T46" fmla="*/ 134 w 578"/>
                <a:gd name="T47" fmla="*/ 190 h 1105"/>
                <a:gd name="T48" fmla="*/ 101 w 578"/>
                <a:gd name="T49" fmla="*/ 187 h 1105"/>
                <a:gd name="T50" fmla="*/ 69 w 578"/>
                <a:gd name="T51" fmla="*/ 185 h 1105"/>
                <a:gd name="T52" fmla="*/ 35 w 578"/>
                <a:gd name="T53" fmla="*/ 185 h 1105"/>
                <a:gd name="T54" fmla="*/ 0 w 578"/>
                <a:gd name="T55" fmla="*/ 189 h 1105"/>
                <a:gd name="T56" fmla="*/ 3 w 578"/>
                <a:gd name="T57" fmla="*/ 280 h 1105"/>
                <a:gd name="T58" fmla="*/ 10 w 578"/>
                <a:gd name="T59" fmla="*/ 280 h 1105"/>
                <a:gd name="T60" fmla="*/ 48 w 578"/>
                <a:gd name="T61" fmla="*/ 283 h 1105"/>
                <a:gd name="T62" fmla="*/ 112 w 578"/>
                <a:gd name="T63" fmla="*/ 294 h 1105"/>
                <a:gd name="T64" fmla="*/ 169 w 578"/>
                <a:gd name="T65" fmla="*/ 313 h 1105"/>
                <a:gd name="T66" fmla="*/ 217 w 578"/>
                <a:gd name="T67" fmla="*/ 340 h 1105"/>
                <a:gd name="T68" fmla="*/ 259 w 578"/>
                <a:gd name="T69" fmla="*/ 376 h 1105"/>
                <a:gd name="T70" fmla="*/ 293 w 578"/>
                <a:gd name="T71" fmla="*/ 422 h 1105"/>
                <a:gd name="T72" fmla="*/ 319 w 578"/>
                <a:gd name="T73" fmla="*/ 477 h 1105"/>
                <a:gd name="T74" fmla="*/ 339 w 578"/>
                <a:gd name="T75" fmla="*/ 543 h 1105"/>
                <a:gd name="T76" fmla="*/ 349 w 578"/>
                <a:gd name="T77" fmla="*/ 619 h 1105"/>
                <a:gd name="T78" fmla="*/ 344 w 578"/>
                <a:gd name="T79" fmla="*/ 696 h 1105"/>
                <a:gd name="T80" fmla="*/ 327 w 578"/>
                <a:gd name="T81" fmla="*/ 767 h 1105"/>
                <a:gd name="T82" fmla="*/ 298 w 578"/>
                <a:gd name="T83" fmla="*/ 832 h 1105"/>
                <a:gd name="T84" fmla="*/ 257 w 578"/>
                <a:gd name="T85" fmla="*/ 889 h 1105"/>
                <a:gd name="T86" fmla="*/ 205 w 578"/>
                <a:gd name="T87" fmla="*/ 936 h 1105"/>
                <a:gd name="T88" fmla="*/ 144 w 578"/>
                <a:gd name="T89" fmla="*/ 971 h 1105"/>
                <a:gd name="T90" fmla="*/ 72 w 578"/>
                <a:gd name="T91" fmla="*/ 994 h 1105"/>
                <a:gd name="T92" fmla="*/ 29 w 578"/>
                <a:gd name="T93" fmla="*/ 1001 h 1105"/>
                <a:gd name="T94" fmla="*/ 21 w 578"/>
                <a:gd name="T95" fmla="*/ 1000 h 1105"/>
                <a:gd name="T96" fmla="*/ 13 w 578"/>
                <a:gd name="T97" fmla="*/ 997 h 1105"/>
                <a:gd name="T98" fmla="*/ 4 w 578"/>
                <a:gd name="T99" fmla="*/ 996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8" h="1105">
                  <a:moveTo>
                    <a:pt x="0" y="996"/>
                  </a:moveTo>
                  <a:lnTo>
                    <a:pt x="0" y="1105"/>
                  </a:lnTo>
                  <a:lnTo>
                    <a:pt x="15" y="1104"/>
                  </a:lnTo>
                  <a:lnTo>
                    <a:pt x="30" y="1103"/>
                  </a:lnTo>
                  <a:lnTo>
                    <a:pt x="45" y="1101"/>
                  </a:lnTo>
                  <a:lnTo>
                    <a:pt x="60" y="1097"/>
                  </a:lnTo>
                  <a:lnTo>
                    <a:pt x="77" y="1094"/>
                  </a:lnTo>
                  <a:lnTo>
                    <a:pt x="94" y="1091"/>
                  </a:lnTo>
                  <a:lnTo>
                    <a:pt x="113" y="1085"/>
                  </a:lnTo>
                  <a:lnTo>
                    <a:pt x="133" y="1080"/>
                  </a:lnTo>
                  <a:lnTo>
                    <a:pt x="163" y="1068"/>
                  </a:lnTo>
                  <a:lnTo>
                    <a:pt x="193" y="1053"/>
                  </a:lnTo>
                  <a:lnTo>
                    <a:pt x="223" y="1037"/>
                  </a:lnTo>
                  <a:lnTo>
                    <a:pt x="251" y="1019"/>
                  </a:lnTo>
                  <a:lnTo>
                    <a:pt x="279" y="1000"/>
                  </a:lnTo>
                  <a:lnTo>
                    <a:pt x="304" y="978"/>
                  </a:lnTo>
                  <a:lnTo>
                    <a:pt x="329" y="953"/>
                  </a:lnTo>
                  <a:lnTo>
                    <a:pt x="352" y="927"/>
                  </a:lnTo>
                  <a:lnTo>
                    <a:pt x="374" y="899"/>
                  </a:lnTo>
                  <a:lnTo>
                    <a:pt x="394" y="868"/>
                  </a:lnTo>
                  <a:lnTo>
                    <a:pt x="411" y="834"/>
                  </a:lnTo>
                  <a:lnTo>
                    <a:pt x="427" y="797"/>
                  </a:lnTo>
                  <a:lnTo>
                    <a:pt x="440" y="758"/>
                  </a:lnTo>
                  <a:lnTo>
                    <a:pt x="452" y="715"/>
                  </a:lnTo>
                  <a:lnTo>
                    <a:pt x="460" y="670"/>
                  </a:lnTo>
                  <a:lnTo>
                    <a:pt x="466" y="622"/>
                  </a:lnTo>
                  <a:lnTo>
                    <a:pt x="465" y="578"/>
                  </a:lnTo>
                  <a:lnTo>
                    <a:pt x="462" y="538"/>
                  </a:lnTo>
                  <a:lnTo>
                    <a:pt x="455" y="500"/>
                  </a:lnTo>
                  <a:lnTo>
                    <a:pt x="445" y="464"/>
                  </a:lnTo>
                  <a:lnTo>
                    <a:pt x="433" y="428"/>
                  </a:lnTo>
                  <a:lnTo>
                    <a:pt x="418" y="391"/>
                  </a:lnTo>
                  <a:lnTo>
                    <a:pt x="400" y="352"/>
                  </a:lnTo>
                  <a:lnTo>
                    <a:pt x="381" y="311"/>
                  </a:lnTo>
                  <a:lnTo>
                    <a:pt x="506" y="158"/>
                  </a:lnTo>
                  <a:lnTo>
                    <a:pt x="578" y="233"/>
                  </a:lnTo>
                  <a:lnTo>
                    <a:pt x="578" y="0"/>
                  </a:lnTo>
                  <a:lnTo>
                    <a:pt x="341" y="0"/>
                  </a:lnTo>
                  <a:lnTo>
                    <a:pt x="408" y="68"/>
                  </a:lnTo>
                  <a:lnTo>
                    <a:pt x="270" y="230"/>
                  </a:lnTo>
                  <a:lnTo>
                    <a:pt x="251" y="223"/>
                  </a:lnTo>
                  <a:lnTo>
                    <a:pt x="234" y="216"/>
                  </a:lnTo>
                  <a:lnTo>
                    <a:pt x="216" y="211"/>
                  </a:lnTo>
                  <a:lnTo>
                    <a:pt x="199" y="205"/>
                  </a:lnTo>
                  <a:lnTo>
                    <a:pt x="182" y="201"/>
                  </a:lnTo>
                  <a:lnTo>
                    <a:pt x="166" y="196"/>
                  </a:lnTo>
                  <a:lnTo>
                    <a:pt x="149" y="193"/>
                  </a:lnTo>
                  <a:lnTo>
                    <a:pt x="134" y="190"/>
                  </a:lnTo>
                  <a:lnTo>
                    <a:pt x="117" y="188"/>
                  </a:lnTo>
                  <a:lnTo>
                    <a:pt x="101" y="187"/>
                  </a:lnTo>
                  <a:lnTo>
                    <a:pt x="86" y="185"/>
                  </a:lnTo>
                  <a:lnTo>
                    <a:pt x="69" y="185"/>
                  </a:lnTo>
                  <a:lnTo>
                    <a:pt x="52" y="185"/>
                  </a:lnTo>
                  <a:lnTo>
                    <a:pt x="35" y="185"/>
                  </a:lnTo>
                  <a:lnTo>
                    <a:pt x="18" y="187"/>
                  </a:lnTo>
                  <a:lnTo>
                    <a:pt x="0" y="189"/>
                  </a:lnTo>
                  <a:lnTo>
                    <a:pt x="0" y="280"/>
                  </a:lnTo>
                  <a:lnTo>
                    <a:pt x="3" y="280"/>
                  </a:lnTo>
                  <a:lnTo>
                    <a:pt x="7" y="280"/>
                  </a:lnTo>
                  <a:lnTo>
                    <a:pt x="10" y="280"/>
                  </a:lnTo>
                  <a:lnTo>
                    <a:pt x="13" y="280"/>
                  </a:lnTo>
                  <a:lnTo>
                    <a:pt x="48" y="283"/>
                  </a:lnTo>
                  <a:lnTo>
                    <a:pt x="81" y="287"/>
                  </a:lnTo>
                  <a:lnTo>
                    <a:pt x="112" y="294"/>
                  </a:lnTo>
                  <a:lnTo>
                    <a:pt x="141" y="303"/>
                  </a:lnTo>
                  <a:lnTo>
                    <a:pt x="169" y="313"/>
                  </a:lnTo>
                  <a:lnTo>
                    <a:pt x="194" y="326"/>
                  </a:lnTo>
                  <a:lnTo>
                    <a:pt x="217" y="340"/>
                  </a:lnTo>
                  <a:lnTo>
                    <a:pt x="239" y="358"/>
                  </a:lnTo>
                  <a:lnTo>
                    <a:pt x="259" y="376"/>
                  </a:lnTo>
                  <a:lnTo>
                    <a:pt x="276" y="398"/>
                  </a:lnTo>
                  <a:lnTo>
                    <a:pt x="293" y="422"/>
                  </a:lnTo>
                  <a:lnTo>
                    <a:pt x="307" y="449"/>
                  </a:lnTo>
                  <a:lnTo>
                    <a:pt x="319" y="477"/>
                  </a:lnTo>
                  <a:lnTo>
                    <a:pt x="330" y="509"/>
                  </a:lnTo>
                  <a:lnTo>
                    <a:pt x="339" y="543"/>
                  </a:lnTo>
                  <a:lnTo>
                    <a:pt x="345" y="579"/>
                  </a:lnTo>
                  <a:lnTo>
                    <a:pt x="349" y="619"/>
                  </a:lnTo>
                  <a:lnTo>
                    <a:pt x="348" y="658"/>
                  </a:lnTo>
                  <a:lnTo>
                    <a:pt x="344" y="696"/>
                  </a:lnTo>
                  <a:lnTo>
                    <a:pt x="337" y="732"/>
                  </a:lnTo>
                  <a:lnTo>
                    <a:pt x="327" y="767"/>
                  </a:lnTo>
                  <a:lnTo>
                    <a:pt x="314" y="801"/>
                  </a:lnTo>
                  <a:lnTo>
                    <a:pt x="298" y="832"/>
                  </a:lnTo>
                  <a:lnTo>
                    <a:pt x="279" y="861"/>
                  </a:lnTo>
                  <a:lnTo>
                    <a:pt x="257" y="889"/>
                  </a:lnTo>
                  <a:lnTo>
                    <a:pt x="233" y="914"/>
                  </a:lnTo>
                  <a:lnTo>
                    <a:pt x="205" y="936"/>
                  </a:lnTo>
                  <a:lnTo>
                    <a:pt x="175" y="956"/>
                  </a:lnTo>
                  <a:lnTo>
                    <a:pt x="144" y="971"/>
                  </a:lnTo>
                  <a:lnTo>
                    <a:pt x="109" y="984"/>
                  </a:lnTo>
                  <a:lnTo>
                    <a:pt x="72" y="994"/>
                  </a:lnTo>
                  <a:lnTo>
                    <a:pt x="33" y="1001"/>
                  </a:lnTo>
                  <a:lnTo>
                    <a:pt x="29" y="1001"/>
                  </a:lnTo>
                  <a:lnTo>
                    <a:pt x="25" y="1000"/>
                  </a:lnTo>
                  <a:lnTo>
                    <a:pt x="21" y="1000"/>
                  </a:lnTo>
                  <a:lnTo>
                    <a:pt x="16" y="998"/>
                  </a:lnTo>
                  <a:lnTo>
                    <a:pt x="13" y="997"/>
                  </a:lnTo>
                  <a:lnTo>
                    <a:pt x="9" y="997"/>
                  </a:lnTo>
                  <a:lnTo>
                    <a:pt x="4" y="996"/>
                  </a:lnTo>
                  <a:lnTo>
                    <a:pt x="0" y="9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0576" name="Freeform 224"/>
            <p:cNvSpPr>
              <a:spLocks/>
            </p:cNvSpPr>
            <p:nvPr/>
          </p:nvSpPr>
          <p:spPr bwMode="auto">
            <a:xfrm>
              <a:off x="1725" y="1965"/>
              <a:ext cx="454" cy="916"/>
            </a:xfrm>
            <a:custGeom>
              <a:avLst/>
              <a:gdLst>
                <a:gd name="T0" fmla="*/ 454 w 454"/>
                <a:gd name="T1" fmla="*/ 0 h 916"/>
                <a:gd name="T2" fmla="*/ 450 w 454"/>
                <a:gd name="T3" fmla="*/ 0 h 916"/>
                <a:gd name="T4" fmla="*/ 444 w 454"/>
                <a:gd name="T5" fmla="*/ 1 h 916"/>
                <a:gd name="T6" fmla="*/ 370 w 454"/>
                <a:gd name="T7" fmla="*/ 14 h 916"/>
                <a:gd name="T8" fmla="*/ 299 w 454"/>
                <a:gd name="T9" fmla="*/ 35 h 916"/>
                <a:gd name="T10" fmla="*/ 235 w 454"/>
                <a:gd name="T11" fmla="*/ 66 h 916"/>
                <a:gd name="T12" fmla="*/ 175 w 454"/>
                <a:gd name="T13" fmla="*/ 104 h 916"/>
                <a:gd name="T14" fmla="*/ 123 w 454"/>
                <a:gd name="T15" fmla="*/ 154 h 916"/>
                <a:gd name="T16" fmla="*/ 78 w 454"/>
                <a:gd name="T17" fmla="*/ 217 h 916"/>
                <a:gd name="T18" fmla="*/ 41 w 454"/>
                <a:gd name="T19" fmla="*/ 292 h 916"/>
                <a:gd name="T20" fmla="*/ 11 w 454"/>
                <a:gd name="T21" fmla="*/ 379 h 916"/>
                <a:gd name="T22" fmla="*/ 0 w 454"/>
                <a:gd name="T23" fmla="*/ 472 h 916"/>
                <a:gd name="T24" fmla="*/ 7 w 454"/>
                <a:gd name="T25" fmla="*/ 564 h 916"/>
                <a:gd name="T26" fmla="*/ 32 w 454"/>
                <a:gd name="T27" fmla="*/ 650 h 916"/>
                <a:gd name="T28" fmla="*/ 71 w 454"/>
                <a:gd name="T29" fmla="*/ 730 h 916"/>
                <a:gd name="T30" fmla="*/ 126 w 454"/>
                <a:gd name="T31" fmla="*/ 800 h 916"/>
                <a:gd name="T32" fmla="*/ 194 w 454"/>
                <a:gd name="T33" fmla="*/ 856 h 916"/>
                <a:gd name="T34" fmla="*/ 274 w 454"/>
                <a:gd name="T35" fmla="*/ 895 h 916"/>
                <a:gd name="T36" fmla="*/ 365 w 454"/>
                <a:gd name="T37" fmla="*/ 915 h 916"/>
                <a:gd name="T38" fmla="*/ 390 w 454"/>
                <a:gd name="T39" fmla="*/ 916 h 916"/>
                <a:gd name="T40" fmla="*/ 413 w 454"/>
                <a:gd name="T41" fmla="*/ 916 h 916"/>
                <a:gd name="T42" fmla="*/ 434 w 454"/>
                <a:gd name="T43" fmla="*/ 916 h 916"/>
                <a:gd name="T44" fmla="*/ 454 w 454"/>
                <a:gd name="T45" fmla="*/ 916 h 916"/>
                <a:gd name="T46" fmla="*/ 419 w 454"/>
                <a:gd name="T47" fmla="*/ 802 h 916"/>
                <a:gd name="T48" fmla="*/ 354 w 454"/>
                <a:gd name="T49" fmla="*/ 784 h 916"/>
                <a:gd name="T50" fmla="*/ 295 w 454"/>
                <a:gd name="T51" fmla="*/ 758 h 916"/>
                <a:gd name="T52" fmla="*/ 241 w 454"/>
                <a:gd name="T53" fmla="*/ 723 h 916"/>
                <a:gd name="T54" fmla="*/ 196 w 454"/>
                <a:gd name="T55" fmla="*/ 680 h 916"/>
                <a:gd name="T56" fmla="*/ 159 w 454"/>
                <a:gd name="T57" fmla="*/ 630 h 916"/>
                <a:gd name="T58" fmla="*/ 130 w 454"/>
                <a:gd name="T59" fmla="*/ 571 h 916"/>
                <a:gd name="T60" fmla="*/ 113 w 454"/>
                <a:gd name="T61" fmla="*/ 506 h 916"/>
                <a:gd name="T62" fmla="*/ 109 w 454"/>
                <a:gd name="T63" fmla="*/ 435 h 916"/>
                <a:gd name="T64" fmla="*/ 118 w 454"/>
                <a:gd name="T65" fmla="*/ 366 h 916"/>
                <a:gd name="T66" fmla="*/ 140 w 454"/>
                <a:gd name="T67" fmla="*/ 300 h 916"/>
                <a:gd name="T68" fmla="*/ 174 w 454"/>
                <a:gd name="T69" fmla="*/ 240 h 916"/>
                <a:gd name="T70" fmla="*/ 218 w 454"/>
                <a:gd name="T71" fmla="*/ 187 h 916"/>
                <a:gd name="T72" fmla="*/ 273 w 454"/>
                <a:gd name="T73" fmla="*/ 143 h 916"/>
                <a:gd name="T74" fmla="*/ 338 w 454"/>
                <a:gd name="T75" fmla="*/ 112 h 916"/>
                <a:gd name="T76" fmla="*/ 413 w 454"/>
                <a:gd name="T77" fmla="*/ 94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4" h="916">
                  <a:moveTo>
                    <a:pt x="454" y="91"/>
                  </a:moveTo>
                  <a:lnTo>
                    <a:pt x="454" y="0"/>
                  </a:lnTo>
                  <a:lnTo>
                    <a:pt x="452" y="0"/>
                  </a:lnTo>
                  <a:lnTo>
                    <a:pt x="450" y="0"/>
                  </a:lnTo>
                  <a:lnTo>
                    <a:pt x="446" y="1"/>
                  </a:lnTo>
                  <a:lnTo>
                    <a:pt x="444" y="1"/>
                  </a:lnTo>
                  <a:lnTo>
                    <a:pt x="407" y="6"/>
                  </a:lnTo>
                  <a:lnTo>
                    <a:pt x="370" y="14"/>
                  </a:lnTo>
                  <a:lnTo>
                    <a:pt x="334" y="24"/>
                  </a:lnTo>
                  <a:lnTo>
                    <a:pt x="299" y="35"/>
                  </a:lnTo>
                  <a:lnTo>
                    <a:pt x="266" y="49"/>
                  </a:lnTo>
                  <a:lnTo>
                    <a:pt x="235" y="66"/>
                  </a:lnTo>
                  <a:lnTo>
                    <a:pt x="204" y="83"/>
                  </a:lnTo>
                  <a:lnTo>
                    <a:pt x="175" y="104"/>
                  </a:lnTo>
                  <a:lnTo>
                    <a:pt x="149" y="128"/>
                  </a:lnTo>
                  <a:lnTo>
                    <a:pt x="123" y="154"/>
                  </a:lnTo>
                  <a:lnTo>
                    <a:pt x="100" y="184"/>
                  </a:lnTo>
                  <a:lnTo>
                    <a:pt x="78" y="217"/>
                  </a:lnTo>
                  <a:lnTo>
                    <a:pt x="58" y="252"/>
                  </a:lnTo>
                  <a:lnTo>
                    <a:pt x="41" y="292"/>
                  </a:lnTo>
                  <a:lnTo>
                    <a:pt x="24" y="333"/>
                  </a:lnTo>
                  <a:lnTo>
                    <a:pt x="11" y="379"/>
                  </a:lnTo>
                  <a:lnTo>
                    <a:pt x="3" y="425"/>
                  </a:lnTo>
                  <a:lnTo>
                    <a:pt x="0" y="472"/>
                  </a:lnTo>
                  <a:lnTo>
                    <a:pt x="1" y="518"/>
                  </a:lnTo>
                  <a:lnTo>
                    <a:pt x="7" y="564"/>
                  </a:lnTo>
                  <a:lnTo>
                    <a:pt x="18" y="608"/>
                  </a:lnTo>
                  <a:lnTo>
                    <a:pt x="32" y="650"/>
                  </a:lnTo>
                  <a:lnTo>
                    <a:pt x="49" y="692"/>
                  </a:lnTo>
                  <a:lnTo>
                    <a:pt x="71" y="730"/>
                  </a:lnTo>
                  <a:lnTo>
                    <a:pt x="98" y="767"/>
                  </a:lnTo>
                  <a:lnTo>
                    <a:pt x="126" y="800"/>
                  </a:lnTo>
                  <a:lnTo>
                    <a:pt x="159" y="830"/>
                  </a:lnTo>
                  <a:lnTo>
                    <a:pt x="194" y="856"/>
                  </a:lnTo>
                  <a:lnTo>
                    <a:pt x="234" y="878"/>
                  </a:lnTo>
                  <a:lnTo>
                    <a:pt x="274" y="895"/>
                  </a:lnTo>
                  <a:lnTo>
                    <a:pt x="319" y="908"/>
                  </a:lnTo>
                  <a:lnTo>
                    <a:pt x="365" y="915"/>
                  </a:lnTo>
                  <a:lnTo>
                    <a:pt x="378" y="915"/>
                  </a:lnTo>
                  <a:lnTo>
                    <a:pt x="390" y="916"/>
                  </a:lnTo>
                  <a:lnTo>
                    <a:pt x="402" y="916"/>
                  </a:lnTo>
                  <a:lnTo>
                    <a:pt x="413" y="916"/>
                  </a:lnTo>
                  <a:lnTo>
                    <a:pt x="424" y="916"/>
                  </a:lnTo>
                  <a:lnTo>
                    <a:pt x="434" y="916"/>
                  </a:lnTo>
                  <a:lnTo>
                    <a:pt x="444" y="916"/>
                  </a:lnTo>
                  <a:lnTo>
                    <a:pt x="454" y="916"/>
                  </a:lnTo>
                  <a:lnTo>
                    <a:pt x="454" y="807"/>
                  </a:lnTo>
                  <a:lnTo>
                    <a:pt x="419" y="802"/>
                  </a:lnTo>
                  <a:lnTo>
                    <a:pt x="386" y="794"/>
                  </a:lnTo>
                  <a:lnTo>
                    <a:pt x="354" y="784"/>
                  </a:lnTo>
                  <a:lnTo>
                    <a:pt x="324" y="772"/>
                  </a:lnTo>
                  <a:lnTo>
                    <a:pt x="295" y="758"/>
                  </a:lnTo>
                  <a:lnTo>
                    <a:pt x="268" y="741"/>
                  </a:lnTo>
                  <a:lnTo>
                    <a:pt x="241" y="723"/>
                  </a:lnTo>
                  <a:lnTo>
                    <a:pt x="218" y="702"/>
                  </a:lnTo>
                  <a:lnTo>
                    <a:pt x="196" y="680"/>
                  </a:lnTo>
                  <a:lnTo>
                    <a:pt x="177" y="656"/>
                  </a:lnTo>
                  <a:lnTo>
                    <a:pt x="159" y="630"/>
                  </a:lnTo>
                  <a:lnTo>
                    <a:pt x="144" y="601"/>
                  </a:lnTo>
                  <a:lnTo>
                    <a:pt x="130" y="571"/>
                  </a:lnTo>
                  <a:lnTo>
                    <a:pt x="121" y="540"/>
                  </a:lnTo>
                  <a:lnTo>
                    <a:pt x="113" y="506"/>
                  </a:lnTo>
                  <a:lnTo>
                    <a:pt x="107" y="470"/>
                  </a:lnTo>
                  <a:lnTo>
                    <a:pt x="109" y="435"/>
                  </a:lnTo>
                  <a:lnTo>
                    <a:pt x="112" y="401"/>
                  </a:lnTo>
                  <a:lnTo>
                    <a:pt x="118" y="366"/>
                  </a:lnTo>
                  <a:lnTo>
                    <a:pt x="128" y="333"/>
                  </a:lnTo>
                  <a:lnTo>
                    <a:pt x="140" y="300"/>
                  </a:lnTo>
                  <a:lnTo>
                    <a:pt x="156" y="270"/>
                  </a:lnTo>
                  <a:lnTo>
                    <a:pt x="174" y="240"/>
                  </a:lnTo>
                  <a:lnTo>
                    <a:pt x="195" y="213"/>
                  </a:lnTo>
                  <a:lnTo>
                    <a:pt x="218" y="187"/>
                  </a:lnTo>
                  <a:lnTo>
                    <a:pt x="245" y="164"/>
                  </a:lnTo>
                  <a:lnTo>
                    <a:pt x="273" y="143"/>
                  </a:lnTo>
                  <a:lnTo>
                    <a:pt x="305" y="126"/>
                  </a:lnTo>
                  <a:lnTo>
                    <a:pt x="338" y="112"/>
                  </a:lnTo>
                  <a:lnTo>
                    <a:pt x="374" y="101"/>
                  </a:lnTo>
                  <a:lnTo>
                    <a:pt x="413" y="94"/>
                  </a:lnTo>
                  <a:lnTo>
                    <a:pt x="454"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0354" name="Rectangle 2"/>
          <p:cNvSpPr>
            <a:spLocks noGrp="1" noRot="1" noChangeArrowheads="1"/>
          </p:cNvSpPr>
          <p:nvPr>
            <p:ph type="title"/>
          </p:nvPr>
        </p:nvSpPr>
        <p:spPr>
          <a:xfrm>
            <a:off x="457200" y="0"/>
            <a:ext cx="8229600" cy="1143000"/>
          </a:xfrm>
        </p:spPr>
        <p:txBody>
          <a:bodyPr/>
          <a:lstStyle/>
          <a:p>
            <a:r>
              <a:rPr lang="en-US" sz="4800" i="1">
                <a:solidFill>
                  <a:schemeClr val="tx1"/>
                </a:solidFill>
              </a:rPr>
              <a:t>Yin-Yang Coherences</a:t>
            </a:r>
            <a:r>
              <a:rPr lang="en-US" sz="4800">
                <a:solidFill>
                  <a:schemeClr val="tx1"/>
                </a:solidFill>
              </a:rPr>
              <a:t> </a:t>
            </a:r>
          </a:p>
        </p:txBody>
      </p:sp>
      <p:graphicFrame>
        <p:nvGraphicFramePr>
          <p:cNvPr id="100569" name="Group 217"/>
          <p:cNvGraphicFramePr>
            <a:graphicFrameLocks noGrp="1"/>
          </p:cNvGraphicFramePr>
          <p:nvPr>
            <p:ph idx="1"/>
          </p:nvPr>
        </p:nvGraphicFramePr>
        <p:xfrm>
          <a:off x="533400" y="981075"/>
          <a:ext cx="8229600" cy="588264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a:ln>
                            <a:noFill/>
                          </a:ln>
                          <a:solidFill>
                            <a:schemeClr val="tx1"/>
                          </a:solidFill>
                          <a:effectLst/>
                          <a:latin typeface="Times New Roman" pitchFamily="18" charset="0"/>
                          <a:cs typeface="Times New Roman" pitchFamily="18" charset="0"/>
                        </a:rPr>
                        <a:t>Yang Coherence</a:t>
                      </a:r>
                      <a:endParaRPr kumimoji="1" lang="en-US" sz="4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a:ln>
                            <a:noFill/>
                          </a:ln>
                          <a:solidFill>
                            <a:schemeClr val="tx1"/>
                          </a:solidFill>
                          <a:effectLst/>
                          <a:latin typeface="Times New Roman" pitchFamily="18" charset="0"/>
                          <a:cs typeface="Times New Roman" pitchFamily="18" charset="0"/>
                        </a:rPr>
                        <a:t>Yin Coherence</a:t>
                      </a:r>
                      <a:endParaRPr kumimoji="1" lang="en-US" sz="48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Competition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Cooperation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Hording, Accumulating, Concentrating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Circulating, Giving, Connecting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Goal Setting, Performance, Growth</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Caring, Quality of Live (Not Quantity)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Having, Doing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Being</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Peak Experience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Endurance, Sustainability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Rational, Analytical</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Intuition, Empathy, Synthesis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Logic, Mental, Linear</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Paradox, Physical-Emotional, Non-Linear</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Pursuit of Certainty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Ability to hold Ambivalence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Technology Dominates</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Interpersonal Skills Dominate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9"/>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Bigger is Better; Expansion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Small is Beautiful; Conservation</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0"/>
                  </a:ext>
                </a:extLst>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Independence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Interdependence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1"/>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Hierarchy works best</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Egalitarian Works Best</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2"/>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Central Authority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Mutual Trust</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3"/>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Planning, Control of Future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Self-Organizing “Chaos”, Faith in Future</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4"/>
                  </a:ext>
                </a:extLst>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Cause and Effect</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Synchronicity</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5"/>
                  </a:ext>
                </a:extLst>
              </a:tr>
              <a:tr h="266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Parts Explain Whole.  Reductionism</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600" b="1" i="0" u="none" strike="noStrike" cap="none" normalizeH="0" baseline="0">
                          <a:ln>
                            <a:noFill/>
                          </a:ln>
                          <a:solidFill>
                            <a:schemeClr val="tx1"/>
                          </a:solidFill>
                          <a:effectLst/>
                          <a:latin typeface="Times New Roman" pitchFamily="18" charset="0"/>
                          <a:cs typeface="Times New Roman" pitchFamily="18" charset="0"/>
                        </a:rPr>
                        <a:t>Whole Explains Parts.  Wholism</a:t>
                      </a:r>
                      <a:endParaRPr kumimoji="1" lang="en-US" sz="3200" b="1" i="0" u="none" strike="noStrike" cap="none" normalizeH="0" baseline="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22" name="Picture 2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570038"/>
            <a:ext cx="4602163" cy="4602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6804" name="Rectangle 4"/>
          <p:cNvSpPr>
            <a:spLocks noGrp="1" noRot="1" noChangeArrowheads="1"/>
          </p:cNvSpPr>
          <p:nvPr>
            <p:ph type="title"/>
          </p:nvPr>
        </p:nvSpPr>
        <p:spPr>
          <a:xfrm>
            <a:off x="457200" y="0"/>
            <a:ext cx="8229600" cy="1143000"/>
          </a:xfrm>
        </p:spPr>
        <p:txBody>
          <a:bodyPr/>
          <a:lstStyle/>
          <a:p>
            <a:r>
              <a:rPr lang="en-US" sz="4000"/>
              <a:t>Archetypal Human and its Yin, Yang and Integrative Functions</a:t>
            </a:r>
          </a:p>
        </p:txBody>
      </p:sp>
      <p:pic>
        <p:nvPicPr>
          <p:cNvPr id="76807" name="Picture 7"/>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724400" y="1524000"/>
            <a:ext cx="244633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8" name="Text Box 8"/>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sp>
        <p:nvSpPr>
          <p:cNvPr id="76809" name="Text Box 9"/>
          <p:cNvSpPr txBox="1">
            <a:spLocks noChangeArrowheads="1"/>
          </p:cNvSpPr>
          <p:nvPr/>
        </p:nvSpPr>
        <p:spPr bwMode="auto">
          <a:xfrm>
            <a:off x="1066800" y="25908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76810" name="Text Box 10"/>
          <p:cNvSpPr txBox="1">
            <a:spLocks noChangeArrowheads="1"/>
          </p:cNvSpPr>
          <p:nvPr/>
        </p:nvSpPr>
        <p:spPr bwMode="auto">
          <a:xfrm>
            <a:off x="1143000" y="5562600"/>
            <a:ext cx="25146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Magician </a:t>
            </a:r>
            <a:r>
              <a:rPr lang="en-US" sz="2400" b="1"/>
              <a:t>(Priest/Scientist)</a:t>
            </a:r>
          </a:p>
        </p:txBody>
      </p:sp>
      <p:sp>
        <p:nvSpPr>
          <p:cNvPr id="76811" name="Text Box 11"/>
          <p:cNvSpPr txBox="1">
            <a:spLocks noChangeArrowheads="1"/>
          </p:cNvSpPr>
          <p:nvPr/>
        </p:nvSpPr>
        <p:spPr bwMode="auto">
          <a:xfrm>
            <a:off x="6934200" y="28194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76812" name="Text Box 12"/>
          <p:cNvSpPr txBox="1">
            <a:spLocks noChangeArrowheads="1"/>
          </p:cNvSpPr>
          <p:nvPr/>
        </p:nvSpPr>
        <p:spPr bwMode="auto">
          <a:xfrm>
            <a:off x="6934200" y="4876800"/>
            <a:ext cx="1905000"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Great </a:t>
            </a:r>
            <a:r>
              <a:rPr lang="en-US" sz="2800" b="1"/>
              <a:t>Mother/ Provider</a:t>
            </a:r>
          </a:p>
        </p:txBody>
      </p:sp>
      <p:sp>
        <p:nvSpPr>
          <p:cNvPr id="76813" name="Text Box 13"/>
          <p:cNvSpPr txBox="1">
            <a:spLocks noChangeArrowheads="1"/>
          </p:cNvSpPr>
          <p:nvPr/>
        </p:nvSpPr>
        <p:spPr bwMode="auto">
          <a:xfrm>
            <a:off x="0" y="20574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chemeClr val="hlink"/>
                </a:solidFill>
                <a:latin typeface="Franklin Gothic Heavy" pitchFamily="34" charset="0"/>
              </a:rPr>
              <a:t>Masculine/Yang</a:t>
            </a:r>
          </a:p>
        </p:txBody>
      </p:sp>
      <p:sp>
        <p:nvSpPr>
          <p:cNvPr id="76815" name="Text Box 15"/>
          <p:cNvSpPr txBox="1">
            <a:spLocks noChangeArrowheads="1"/>
          </p:cNvSpPr>
          <p:nvPr/>
        </p:nvSpPr>
        <p:spPr bwMode="auto">
          <a:xfrm>
            <a:off x="6934200" y="18288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rgbClr val="00CCFF"/>
                </a:solidFill>
                <a:latin typeface="Franklin Gothic Heavy" pitchFamily="34" charset="0"/>
              </a:rPr>
              <a:t>Feminine/Yin</a:t>
            </a:r>
          </a:p>
        </p:txBody>
      </p:sp>
      <p:sp>
        <p:nvSpPr>
          <p:cNvPr id="76816" name="Oval 16"/>
          <p:cNvSpPr>
            <a:spLocks noChangeArrowheads="1"/>
          </p:cNvSpPr>
          <p:nvPr/>
        </p:nvSpPr>
        <p:spPr bwMode="auto">
          <a:xfrm rot="-1093257">
            <a:off x="304800" y="1387475"/>
            <a:ext cx="3560763" cy="5470525"/>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18" name="Oval 18"/>
          <p:cNvSpPr>
            <a:spLocks noChangeArrowheads="1"/>
          </p:cNvSpPr>
          <p:nvPr/>
        </p:nvSpPr>
        <p:spPr bwMode="auto">
          <a:xfrm rot="891312">
            <a:off x="5029200" y="1371600"/>
            <a:ext cx="3103563" cy="52578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19" name="Text Box 19"/>
          <p:cNvSpPr txBox="1">
            <a:spLocks noChangeArrowheads="1"/>
          </p:cNvSpPr>
          <p:nvPr/>
        </p:nvSpPr>
        <p:spPr bwMode="auto">
          <a:xfrm>
            <a:off x="3733800" y="1295400"/>
            <a:ext cx="1752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rgbClr val="FFFF66"/>
                </a:solidFill>
                <a:latin typeface="Franklin Gothic Heavy" pitchFamily="34" charset="0"/>
              </a:rPr>
              <a:t>Integrative</a:t>
            </a:r>
          </a:p>
        </p:txBody>
      </p:sp>
      <p:sp>
        <p:nvSpPr>
          <p:cNvPr id="76820" name="Oval 20"/>
          <p:cNvSpPr>
            <a:spLocks noChangeArrowheads="1"/>
          </p:cNvSpPr>
          <p:nvPr/>
        </p:nvSpPr>
        <p:spPr bwMode="auto">
          <a:xfrm>
            <a:off x="3200400" y="1295400"/>
            <a:ext cx="2590800" cy="1676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76822"/>
                                        </p:tgtEl>
                                        <p:attrNameLst>
                                          <p:attrName>style.visibility</p:attrName>
                                        </p:attrNameLst>
                                      </p:cBhvr>
                                      <p:to>
                                        <p:strVal val="visible"/>
                                      </p:to>
                                    </p:set>
                                    <p:animEffect transition="in" filter="dissolve">
                                      <p:cBhvr>
                                        <p:cTn id="7" dur="500"/>
                                        <p:tgtEl>
                                          <p:spTgt spid="76822"/>
                                        </p:tgtEl>
                                      </p:cBhvr>
                                    </p:animEffect>
                                  </p:childTnLst>
                                </p:cTn>
                              </p:par>
                            </p:childTnLst>
                          </p:cTn>
                        </p:par>
                        <p:par>
                          <p:cTn id="8" fill="hold" nodeType="with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76807"/>
                                        </p:tgtEl>
                                        <p:attrNameLst>
                                          <p:attrName>style.visibility</p:attrName>
                                        </p:attrNameLst>
                                      </p:cBhvr>
                                      <p:to>
                                        <p:strVal val="visible"/>
                                      </p:to>
                                    </p:set>
                                    <p:animEffect transition="in" filter="dissolve">
                                      <p:cBhvr>
                                        <p:cTn id="11" dur="500"/>
                                        <p:tgtEl>
                                          <p:spTgt spid="7680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6808"/>
                                        </p:tgtEl>
                                        <p:attrNameLst>
                                          <p:attrName>style.visibility</p:attrName>
                                        </p:attrNameLst>
                                      </p:cBhvr>
                                      <p:to>
                                        <p:strVal val="visible"/>
                                      </p:to>
                                    </p:set>
                                    <p:animEffect transition="in" filter="fade">
                                      <p:cBhvr>
                                        <p:cTn id="16" dur="500"/>
                                        <p:tgtEl>
                                          <p:spTgt spid="76808"/>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76811"/>
                                        </p:tgtEl>
                                        <p:attrNameLst>
                                          <p:attrName>style.visibility</p:attrName>
                                        </p:attrNameLst>
                                      </p:cBhvr>
                                      <p:to>
                                        <p:strVal val="visible"/>
                                      </p:to>
                                    </p:set>
                                    <p:animEffect transition="in" filter="dissolve">
                                      <p:cBhvr>
                                        <p:cTn id="20" dur="500"/>
                                        <p:tgtEl>
                                          <p:spTgt spid="76811"/>
                                        </p:tgtEl>
                                      </p:cBhvr>
                                    </p:animEffect>
                                  </p:childTnLst>
                                </p:cTn>
                              </p:par>
                            </p:childTnLst>
                          </p:cTn>
                        </p:par>
                        <p:par>
                          <p:cTn id="21" fill="hold" nodeType="afterGroup">
                            <p:stCondLst>
                              <p:cond delay="1000"/>
                            </p:stCondLst>
                            <p:childTnLst>
                              <p:par>
                                <p:cTn id="22" presetID="9" presetClass="entr" presetSubtype="0" fill="hold" nodeType="afterEffect">
                                  <p:stCondLst>
                                    <p:cond delay="0"/>
                                  </p:stCondLst>
                                  <p:childTnLst>
                                    <p:set>
                                      <p:cBhvr>
                                        <p:cTn id="23" dur="1" fill="hold">
                                          <p:stCondLst>
                                            <p:cond delay="0"/>
                                          </p:stCondLst>
                                        </p:cTn>
                                        <p:tgtEl>
                                          <p:spTgt spid="76812">
                                            <p:txEl>
                                              <p:pRg st="0" end="0"/>
                                            </p:txEl>
                                          </p:spTgt>
                                        </p:tgtEl>
                                        <p:attrNameLst>
                                          <p:attrName>style.visibility</p:attrName>
                                        </p:attrNameLst>
                                      </p:cBhvr>
                                      <p:to>
                                        <p:strVal val="visible"/>
                                      </p:to>
                                    </p:set>
                                    <p:animEffect transition="in" filter="dissolve">
                                      <p:cBhvr>
                                        <p:cTn id="24" dur="500"/>
                                        <p:tgtEl>
                                          <p:spTgt spid="76812">
                                            <p:txEl>
                                              <p:pRg st="0" end="0"/>
                                            </p:txEl>
                                          </p:spTgt>
                                        </p:tgtEl>
                                      </p:cBhvr>
                                    </p:animEffect>
                                  </p:childTnLst>
                                </p:cTn>
                              </p:par>
                            </p:childTnLst>
                          </p:cTn>
                        </p:par>
                        <p:par>
                          <p:cTn id="25" fill="hold" nodeType="afterGroup">
                            <p:stCondLst>
                              <p:cond delay="1500"/>
                            </p:stCondLst>
                            <p:childTnLst>
                              <p:par>
                                <p:cTn id="26" presetID="9" presetClass="entr" presetSubtype="0" fill="hold" nodeType="afterEffect">
                                  <p:stCondLst>
                                    <p:cond delay="0"/>
                                  </p:stCondLst>
                                  <p:childTnLst>
                                    <p:set>
                                      <p:cBhvr>
                                        <p:cTn id="27" dur="1" fill="hold">
                                          <p:stCondLst>
                                            <p:cond delay="0"/>
                                          </p:stCondLst>
                                        </p:cTn>
                                        <p:tgtEl>
                                          <p:spTgt spid="76810">
                                            <p:txEl>
                                              <p:pRg st="0" end="0"/>
                                            </p:txEl>
                                          </p:spTgt>
                                        </p:tgtEl>
                                        <p:attrNameLst>
                                          <p:attrName>style.visibility</p:attrName>
                                        </p:attrNameLst>
                                      </p:cBhvr>
                                      <p:to>
                                        <p:strVal val="visible"/>
                                      </p:to>
                                    </p:set>
                                    <p:animEffect transition="in" filter="dissolve">
                                      <p:cBhvr>
                                        <p:cTn id="28" dur="500"/>
                                        <p:tgtEl>
                                          <p:spTgt spid="76810">
                                            <p:txEl>
                                              <p:pRg st="0" end="0"/>
                                            </p:txEl>
                                          </p:spTgt>
                                        </p:tgtEl>
                                      </p:cBhvr>
                                    </p:animEffect>
                                  </p:childTnLst>
                                </p:cTn>
                              </p:par>
                            </p:childTnLst>
                          </p:cTn>
                        </p:par>
                        <p:par>
                          <p:cTn id="29" fill="hold" nodeType="afterGroup">
                            <p:stCondLst>
                              <p:cond delay="2000"/>
                            </p:stCondLst>
                            <p:childTnLst>
                              <p:par>
                                <p:cTn id="30" presetID="9" presetClass="entr" presetSubtype="0" fill="hold" nodeType="afterEffect">
                                  <p:stCondLst>
                                    <p:cond delay="0"/>
                                  </p:stCondLst>
                                  <p:childTnLst>
                                    <p:set>
                                      <p:cBhvr>
                                        <p:cTn id="31" dur="1" fill="hold">
                                          <p:stCondLst>
                                            <p:cond delay="0"/>
                                          </p:stCondLst>
                                        </p:cTn>
                                        <p:tgtEl>
                                          <p:spTgt spid="76809">
                                            <p:txEl>
                                              <p:pRg st="0" end="0"/>
                                            </p:txEl>
                                          </p:spTgt>
                                        </p:tgtEl>
                                        <p:attrNameLst>
                                          <p:attrName>style.visibility</p:attrName>
                                        </p:attrNameLst>
                                      </p:cBhvr>
                                      <p:to>
                                        <p:strVal val="visible"/>
                                      </p:to>
                                    </p:set>
                                    <p:animEffect transition="in" filter="dissolve">
                                      <p:cBhvr>
                                        <p:cTn id="32" dur="500"/>
                                        <p:tgtEl>
                                          <p:spTgt spid="76809">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6815"/>
                                        </p:tgtEl>
                                        <p:attrNameLst>
                                          <p:attrName>style.visibility</p:attrName>
                                        </p:attrNameLst>
                                      </p:cBhvr>
                                      <p:to>
                                        <p:strVal val="visible"/>
                                      </p:to>
                                    </p:set>
                                    <p:animEffect transition="in" filter="dissolve">
                                      <p:cBhvr>
                                        <p:cTn id="37" dur="500"/>
                                        <p:tgtEl>
                                          <p:spTgt spid="76815"/>
                                        </p:tgtEl>
                                      </p:cBhvr>
                                    </p:animEffect>
                                  </p:childTnLst>
                                </p:cTn>
                              </p:par>
                            </p:childTnLst>
                          </p:cTn>
                        </p:par>
                        <p:par>
                          <p:cTn id="38" fill="hold" nodeType="afterGroup">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76818"/>
                                        </p:tgtEl>
                                        <p:attrNameLst>
                                          <p:attrName>style.visibility</p:attrName>
                                        </p:attrNameLst>
                                      </p:cBhvr>
                                      <p:to>
                                        <p:strVal val="visible"/>
                                      </p:to>
                                    </p:set>
                                    <p:animEffect transition="in" filter="dissolve">
                                      <p:cBhvr>
                                        <p:cTn id="41" dur="500"/>
                                        <p:tgtEl>
                                          <p:spTgt spid="7681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nodeType="clickEffect">
                                  <p:stCondLst>
                                    <p:cond delay="0"/>
                                  </p:stCondLst>
                                  <p:childTnLst>
                                    <p:set>
                                      <p:cBhvr>
                                        <p:cTn id="45" dur="1" fill="hold">
                                          <p:stCondLst>
                                            <p:cond delay="0"/>
                                          </p:stCondLst>
                                        </p:cTn>
                                        <p:tgtEl>
                                          <p:spTgt spid="76813">
                                            <p:txEl>
                                              <p:pRg st="0" end="0"/>
                                            </p:txEl>
                                          </p:spTgt>
                                        </p:tgtEl>
                                        <p:attrNameLst>
                                          <p:attrName>style.visibility</p:attrName>
                                        </p:attrNameLst>
                                      </p:cBhvr>
                                      <p:to>
                                        <p:strVal val="visible"/>
                                      </p:to>
                                    </p:set>
                                    <p:animEffect transition="in" filter="dissolve">
                                      <p:cBhvr>
                                        <p:cTn id="46" dur="500"/>
                                        <p:tgtEl>
                                          <p:spTgt spid="76813">
                                            <p:txEl>
                                              <p:pRg st="0" end="0"/>
                                            </p:txEl>
                                          </p:spTgt>
                                        </p:tgtEl>
                                      </p:cBhvr>
                                    </p:animEffect>
                                  </p:childTnLst>
                                </p:cTn>
                              </p:par>
                            </p:childTnLst>
                          </p:cTn>
                        </p:par>
                        <p:par>
                          <p:cTn id="47" fill="hold" nodeType="afterGroup">
                            <p:stCondLst>
                              <p:cond delay="500"/>
                            </p:stCondLst>
                            <p:childTnLst>
                              <p:par>
                                <p:cTn id="48" presetID="9" presetClass="entr" presetSubtype="0" fill="hold" grpId="0" nodeType="afterEffect">
                                  <p:stCondLst>
                                    <p:cond delay="0"/>
                                  </p:stCondLst>
                                  <p:childTnLst>
                                    <p:set>
                                      <p:cBhvr>
                                        <p:cTn id="49" dur="1" fill="hold">
                                          <p:stCondLst>
                                            <p:cond delay="0"/>
                                          </p:stCondLst>
                                        </p:cTn>
                                        <p:tgtEl>
                                          <p:spTgt spid="76816"/>
                                        </p:tgtEl>
                                        <p:attrNameLst>
                                          <p:attrName>style.visibility</p:attrName>
                                        </p:attrNameLst>
                                      </p:cBhvr>
                                      <p:to>
                                        <p:strVal val="visible"/>
                                      </p:to>
                                    </p:set>
                                    <p:animEffect transition="in" filter="dissolve">
                                      <p:cBhvr>
                                        <p:cTn id="50" dur="500"/>
                                        <p:tgtEl>
                                          <p:spTgt spid="7681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76819"/>
                                        </p:tgtEl>
                                        <p:attrNameLst>
                                          <p:attrName>style.visibility</p:attrName>
                                        </p:attrNameLst>
                                      </p:cBhvr>
                                      <p:to>
                                        <p:strVal val="visible"/>
                                      </p:to>
                                    </p:set>
                                    <p:animEffect transition="in" filter="dissolve">
                                      <p:cBhvr>
                                        <p:cTn id="55" dur="500"/>
                                        <p:tgtEl>
                                          <p:spTgt spid="76819"/>
                                        </p:tgtEl>
                                      </p:cBhvr>
                                    </p:animEffect>
                                  </p:childTnLst>
                                </p:cTn>
                              </p:par>
                            </p:childTnLst>
                          </p:cTn>
                        </p:par>
                        <p:par>
                          <p:cTn id="56" fill="hold" nodeType="afterGroup">
                            <p:stCondLst>
                              <p:cond delay="500"/>
                            </p:stCondLst>
                            <p:childTnLst>
                              <p:par>
                                <p:cTn id="57" presetID="9" presetClass="entr" presetSubtype="0" fill="hold" grpId="0" nodeType="afterEffect">
                                  <p:stCondLst>
                                    <p:cond delay="0"/>
                                  </p:stCondLst>
                                  <p:childTnLst>
                                    <p:set>
                                      <p:cBhvr>
                                        <p:cTn id="58" dur="1" fill="hold">
                                          <p:stCondLst>
                                            <p:cond delay="0"/>
                                          </p:stCondLst>
                                        </p:cTn>
                                        <p:tgtEl>
                                          <p:spTgt spid="76820"/>
                                        </p:tgtEl>
                                        <p:attrNameLst>
                                          <p:attrName>style.visibility</p:attrName>
                                        </p:attrNameLst>
                                      </p:cBhvr>
                                      <p:to>
                                        <p:strVal val="visible"/>
                                      </p:to>
                                    </p:set>
                                    <p:animEffect transition="in" filter="dissolve">
                                      <p:cBhvr>
                                        <p:cTn id="59" dur="500"/>
                                        <p:tgtEl>
                                          <p:spTgt spid="76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8" grpId="0" animBg="1"/>
      <p:bldP spid="76811" grpId="0"/>
      <p:bldP spid="76815" grpId="0"/>
      <p:bldP spid="76816" grpId="0" animBg="1"/>
      <p:bldP spid="76818" grpId="0" animBg="1"/>
      <p:bldP spid="76819" grpId="0"/>
      <p:bldP spid="7682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a:xfrm>
            <a:off x="457200" y="0"/>
            <a:ext cx="8229600" cy="1143000"/>
          </a:xfrm>
        </p:spPr>
        <p:txBody>
          <a:bodyPr/>
          <a:lstStyle/>
          <a:p>
            <a:r>
              <a:rPr lang="en-US" sz="3600"/>
              <a:t>Archetypal Human and Relationships to Others and the Universe</a:t>
            </a:r>
            <a:r>
              <a:rPr lang="en-US" sz="4000"/>
              <a:t> </a:t>
            </a:r>
          </a:p>
        </p:txBody>
      </p:sp>
      <p:pic>
        <p:nvPicPr>
          <p:cNvPr id="1034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3300" y="1600200"/>
            <a:ext cx="2298700" cy="4572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428"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1600200"/>
            <a:ext cx="24066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Text Box 5"/>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sp>
        <p:nvSpPr>
          <p:cNvPr id="103430" name="Text Box 6"/>
          <p:cNvSpPr txBox="1">
            <a:spLocks noChangeArrowheads="1"/>
          </p:cNvSpPr>
          <p:nvPr/>
        </p:nvSpPr>
        <p:spPr bwMode="auto">
          <a:xfrm>
            <a:off x="838200" y="25908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3431" name="Text Box 7"/>
          <p:cNvSpPr txBox="1">
            <a:spLocks noChangeArrowheads="1"/>
          </p:cNvSpPr>
          <p:nvPr/>
        </p:nvSpPr>
        <p:spPr bwMode="auto">
          <a:xfrm>
            <a:off x="457200" y="4876800"/>
            <a:ext cx="251460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Magician </a:t>
            </a:r>
            <a:r>
              <a:rPr lang="en-US" sz="2400" b="1"/>
              <a:t>(Priest/Scientist)</a:t>
            </a:r>
          </a:p>
        </p:txBody>
      </p:sp>
      <p:sp>
        <p:nvSpPr>
          <p:cNvPr id="103432" name="Text Box 8"/>
          <p:cNvSpPr txBox="1">
            <a:spLocks noChangeArrowheads="1"/>
          </p:cNvSpPr>
          <p:nvPr/>
        </p:nvSpPr>
        <p:spPr bwMode="auto">
          <a:xfrm>
            <a:off x="6934200" y="28194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3433" name="Text Box 9"/>
          <p:cNvSpPr txBox="1">
            <a:spLocks noChangeArrowheads="1"/>
          </p:cNvSpPr>
          <p:nvPr/>
        </p:nvSpPr>
        <p:spPr bwMode="auto">
          <a:xfrm>
            <a:off x="7010400" y="50292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3434" name="Text Box 10"/>
          <p:cNvSpPr txBox="1">
            <a:spLocks noChangeArrowheads="1"/>
          </p:cNvSpPr>
          <p:nvPr/>
        </p:nvSpPr>
        <p:spPr bwMode="auto">
          <a:xfrm>
            <a:off x="7086600" y="3962400"/>
            <a:ext cx="2057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Relating to Universe/ Material World</a:t>
            </a:r>
          </a:p>
        </p:txBody>
      </p:sp>
      <p:sp>
        <p:nvSpPr>
          <p:cNvPr id="103435" name="Text Box 11"/>
          <p:cNvSpPr txBox="1">
            <a:spLocks noChangeArrowheads="1"/>
          </p:cNvSpPr>
          <p:nvPr/>
        </p:nvSpPr>
        <p:spPr bwMode="auto">
          <a:xfrm>
            <a:off x="7239000" y="2133600"/>
            <a:ext cx="1905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Relating to Others</a:t>
            </a:r>
          </a:p>
        </p:txBody>
      </p:sp>
      <p:sp>
        <p:nvSpPr>
          <p:cNvPr id="103437" name="Oval 13"/>
          <p:cNvSpPr>
            <a:spLocks noChangeArrowheads="1"/>
          </p:cNvSpPr>
          <p:nvPr/>
        </p:nvSpPr>
        <p:spPr bwMode="auto">
          <a:xfrm rot="5400000">
            <a:off x="3718719" y="-1127919"/>
            <a:ext cx="1524000" cy="8199438"/>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8" name="Text Box 14"/>
          <p:cNvSpPr txBox="1">
            <a:spLocks noChangeArrowheads="1"/>
          </p:cNvSpPr>
          <p:nvPr/>
        </p:nvSpPr>
        <p:spPr bwMode="auto">
          <a:xfrm>
            <a:off x="2743200" y="1295400"/>
            <a:ext cx="3733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dirty="0">
                <a:solidFill>
                  <a:schemeClr val="hlink"/>
                </a:solidFill>
                <a:latin typeface="Franklin Gothic Heavy" pitchFamily="34" charset="0"/>
              </a:rPr>
              <a:t>Integration – Relating to Self</a:t>
            </a:r>
          </a:p>
        </p:txBody>
      </p:sp>
      <p:sp>
        <p:nvSpPr>
          <p:cNvPr id="103439" name="Oval 15"/>
          <p:cNvSpPr>
            <a:spLocks noChangeArrowheads="1"/>
          </p:cNvSpPr>
          <p:nvPr/>
        </p:nvSpPr>
        <p:spPr bwMode="auto">
          <a:xfrm>
            <a:off x="3200400" y="1295400"/>
            <a:ext cx="2590800" cy="1676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40" name="Oval 16"/>
          <p:cNvSpPr>
            <a:spLocks noChangeArrowheads="1"/>
          </p:cNvSpPr>
          <p:nvPr/>
        </p:nvSpPr>
        <p:spPr bwMode="auto">
          <a:xfrm rot="5400000">
            <a:off x="3566319" y="1158081"/>
            <a:ext cx="1981200" cy="8199438"/>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3438"/>
                                        </p:tgtEl>
                                        <p:attrNameLst>
                                          <p:attrName>style.visibility</p:attrName>
                                        </p:attrNameLst>
                                      </p:cBhvr>
                                      <p:to>
                                        <p:strVal val="visible"/>
                                      </p:to>
                                    </p:set>
                                    <p:animEffect transition="in" filter="dissolve">
                                      <p:cBhvr>
                                        <p:cTn id="7" dur="500"/>
                                        <p:tgtEl>
                                          <p:spTgt spid="10343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3439"/>
                                        </p:tgtEl>
                                        <p:attrNameLst>
                                          <p:attrName>style.visibility</p:attrName>
                                        </p:attrNameLst>
                                      </p:cBhvr>
                                      <p:to>
                                        <p:strVal val="visible"/>
                                      </p:to>
                                    </p:set>
                                    <p:animEffect transition="in" filter="dissolve">
                                      <p:cBhvr>
                                        <p:cTn id="11" dur="500"/>
                                        <p:tgtEl>
                                          <p:spTgt spid="1034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03435"/>
                                        </p:tgtEl>
                                        <p:attrNameLst>
                                          <p:attrName>style.visibility</p:attrName>
                                        </p:attrNameLst>
                                      </p:cBhvr>
                                      <p:to>
                                        <p:strVal val="visible"/>
                                      </p:to>
                                    </p:set>
                                    <p:animEffect transition="in" filter="dissolve">
                                      <p:cBhvr>
                                        <p:cTn id="16" dur="500"/>
                                        <p:tgtEl>
                                          <p:spTgt spid="103435"/>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03437"/>
                                        </p:tgtEl>
                                        <p:attrNameLst>
                                          <p:attrName>style.visibility</p:attrName>
                                        </p:attrNameLst>
                                      </p:cBhvr>
                                      <p:to>
                                        <p:strVal val="visible"/>
                                      </p:to>
                                    </p:set>
                                    <p:animEffect transition="in" filter="dissolve">
                                      <p:cBhvr>
                                        <p:cTn id="20" dur="500"/>
                                        <p:tgtEl>
                                          <p:spTgt spid="10343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03434"/>
                                        </p:tgtEl>
                                        <p:attrNameLst>
                                          <p:attrName>style.visibility</p:attrName>
                                        </p:attrNameLst>
                                      </p:cBhvr>
                                      <p:to>
                                        <p:strVal val="visible"/>
                                      </p:to>
                                    </p:set>
                                    <p:animEffect transition="in" filter="dissolve">
                                      <p:cBhvr>
                                        <p:cTn id="25" dur="500"/>
                                        <p:tgtEl>
                                          <p:spTgt spid="103434"/>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103440"/>
                                        </p:tgtEl>
                                        <p:attrNameLst>
                                          <p:attrName>style.visibility</p:attrName>
                                        </p:attrNameLst>
                                      </p:cBhvr>
                                      <p:to>
                                        <p:strVal val="visible"/>
                                      </p:to>
                                    </p:set>
                                    <p:animEffect transition="in" filter="dissolve">
                                      <p:cBhvr>
                                        <p:cTn id="29" dur="500"/>
                                        <p:tgtEl>
                                          <p:spTgt spid="103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4" grpId="0"/>
      <p:bldP spid="103435" grpId="0"/>
      <p:bldP spid="103437" grpId="0" animBg="1"/>
      <p:bldP spid="103438" grpId="0"/>
      <p:bldP spid="103439" grpId="0" animBg="1"/>
      <p:bldP spid="10344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457200" y="0"/>
            <a:ext cx="8229600" cy="1143000"/>
          </a:xfrm>
        </p:spPr>
        <p:txBody>
          <a:bodyPr/>
          <a:lstStyle/>
          <a:p>
            <a:r>
              <a:rPr lang="en-US" sz="4000"/>
              <a:t>The Archetypal Human and its Ten Shadows </a:t>
            </a:r>
          </a:p>
        </p:txBody>
      </p:sp>
      <p:pic>
        <p:nvPicPr>
          <p:cNvPr id="1044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4452"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Text Box 5"/>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sp>
        <p:nvSpPr>
          <p:cNvPr id="104454" name="Text Box 6"/>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4455" name="Text Box 7"/>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456" name="Text Box 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457" name="Text Box 9"/>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464" name="Text Box 16"/>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465" name="Text Box 17"/>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466" name="Text Box 18"/>
          <p:cNvSpPr txBox="1">
            <a:spLocks noChangeArrowheads="1"/>
          </p:cNvSpPr>
          <p:nvPr/>
        </p:nvSpPr>
        <p:spPr bwMode="auto">
          <a:xfrm>
            <a:off x="7467600" y="25146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Addict</a:t>
            </a:r>
          </a:p>
        </p:txBody>
      </p:sp>
      <p:sp>
        <p:nvSpPr>
          <p:cNvPr id="104467" name="Text Box 19"/>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104468" name="Text Box 20"/>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469" name="Text Box 21"/>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470" name="Text Box 22"/>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471" name="Text Box 23"/>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472" name="Text Box 24"/>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473" name="Text Box 25"/>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4474" name="Oval 26"/>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475" name="Oval 27"/>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476" name="Oval 28"/>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477" name="Oval 29"/>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478" name="Oval 30"/>
          <p:cNvSpPr>
            <a:spLocks noChangeArrowheads="1"/>
          </p:cNvSpPr>
          <p:nvPr/>
        </p:nvSpPr>
        <p:spPr bwMode="auto">
          <a:xfrm>
            <a:off x="7239000" y="3352800"/>
            <a:ext cx="17526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479" name="Line 31"/>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0" name="Line 32"/>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1" name="Line 33"/>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2" name="Line 34"/>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3" name="Line 35"/>
          <p:cNvSpPr>
            <a:spLocks noChangeShapeType="1"/>
          </p:cNvSpPr>
          <p:nvPr/>
        </p:nvSpPr>
        <p:spPr bwMode="auto">
          <a:xfrm flipH="1" flipV="1">
            <a:off x="7543800" y="32766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4" name="Line 36"/>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6" name="Line 38"/>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7" name="Line 39"/>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8" name="Line 40"/>
          <p:cNvSpPr>
            <a:spLocks noChangeShapeType="1"/>
          </p:cNvSpPr>
          <p:nvPr/>
        </p:nvSpPr>
        <p:spPr bwMode="auto">
          <a:xfrm flipH="1">
            <a:off x="7543800" y="2895600"/>
            <a:ext cx="2286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9" name="Line 41"/>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4490"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91" name="Picture 43"/>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92"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93" name="Text Box 45"/>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494" name="Picture 46"/>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95" name="Picture 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96" name="Text Box 4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497" name="Text Box 49"/>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498" name="Picture 50"/>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99" name="Picture 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00" name="Text Box 52"/>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01" name="Text Box 53"/>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02" name="Text Box 54"/>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03" name="Picture 55"/>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04" name="Picture 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05" name="Text Box 57"/>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506" name="Text Box 58"/>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07" name="Text Box 59"/>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08" name="Text Box 60"/>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09" name="Picture 61"/>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10" name="Picture 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11" name="Text Box 63"/>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4512" name="Text Box 64"/>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513" name="Text Box 65"/>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14" name="Text Box 66"/>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15" name="Text Box 67"/>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16" name="Picture 68"/>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17" name="Picture 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18" name="Line 70"/>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19" name="Text Box 71"/>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20" name="Line 72"/>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1" name="Line 73"/>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2" name="Text Box 74"/>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23" name="Line 75"/>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4" name="Text Box 76"/>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525" name="Line 77"/>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6" name="Text Box 78"/>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27" name="Line 79"/>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28" name="Oval 80"/>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29" name="Text Box 81"/>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530" name="Line 82"/>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31" name="Text Box 83"/>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32" name="Line 84"/>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33" name="Line 85"/>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34" name="Text Box 86"/>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535" name="Line 87"/>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36" name="Oval 88"/>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37" name="Text Box 89"/>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538" name="Oval 90"/>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39" name="Line 91"/>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40" name="Text Box 92"/>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541" name="Oval 93"/>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42" name="Text Box 94"/>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543" name="Line 95"/>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44" name="Oval 96"/>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45" name="Line 97"/>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46" name="Text Box 98"/>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547" name="Oval 99"/>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548" name="Line 100"/>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4549" name="Picture 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50" name="Picture 102"/>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51" name="Picture 1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52" name="Text Box 104"/>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53" name="Picture 105"/>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54" name="Picture 1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55" name="Text Box 107"/>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56" name="Text Box 108"/>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57" name="Picture 109"/>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58" name="Picture 1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59" name="Text Box 111"/>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60" name="Text Box 112"/>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61" name="Text Box 113"/>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62" name="Picture 11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63" name="Picture 1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64" name="Text Box 116"/>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565" name="Text Box 117"/>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66" name="Text Box 11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67" name="Text Box 119"/>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68" name="Picture 120"/>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69" name="Picture 1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70" name="Text Box 122"/>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4571" name="Text Box 123"/>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572" name="Text Box 124"/>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4573" name="Text Box 125"/>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574" name="Text Box 126"/>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pic>
        <p:nvPicPr>
          <p:cNvPr id="104575" name="Picture 127"/>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76" name="Picture 1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18002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77" name="Text Box 129"/>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78" name="Line 130"/>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79" name="Line 131"/>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80" name="Text Box 132"/>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81" name="Line 133"/>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82" name="Text Box 134"/>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583" name="Line 135"/>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84" name="Text Box 136"/>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85" name="Line 137"/>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86" name="Text Box 138"/>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587" name="Text Box 139"/>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588" name="Line 140"/>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89" name="Text Box 141"/>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90" name="Line 142"/>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1" name="Line 143"/>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2" name="Text Box 144"/>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593" name="Text Box 145"/>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594" name="Line 146"/>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5" name="Text Box 147"/>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596" name="Line 148"/>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7" name="Line 149"/>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8" name="Line 150"/>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99" name="Text Box 151"/>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600" name="Text Box 152"/>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601" name="Line 153"/>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02" name="Text Box 154"/>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603" name="Line 155"/>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04" name="Text Box 156"/>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104605" name="Line 157"/>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06" name="Line 158"/>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07" name="Text Box 159"/>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608" name="Text Box 160"/>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609" name="Line 161"/>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10" name="Text Box 162"/>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611" name="Line 163"/>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12" name="Text Box 164"/>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613" name="Text Box 165"/>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104614" name="Line 166"/>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15" name="Line 167"/>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16" name="Text Box 168"/>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617" name="Text Box 169"/>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618" name="Line 170"/>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19" name="Text Box 171"/>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620" name="Line 172"/>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21" name="Text Box 173"/>
          <p:cNvSpPr txBox="1">
            <a:spLocks noChangeArrowheads="1"/>
          </p:cNvSpPr>
          <p:nvPr/>
        </p:nvSpPr>
        <p:spPr bwMode="auto">
          <a:xfrm>
            <a:off x="7467600" y="25146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Addict</a:t>
            </a:r>
          </a:p>
        </p:txBody>
      </p:sp>
      <p:sp>
        <p:nvSpPr>
          <p:cNvPr id="104622" name="Text Box 174"/>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623" name="Text Box 175"/>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104624" name="Line 176"/>
          <p:cNvSpPr>
            <a:spLocks noChangeShapeType="1"/>
          </p:cNvSpPr>
          <p:nvPr/>
        </p:nvSpPr>
        <p:spPr bwMode="auto">
          <a:xfrm flipH="1">
            <a:off x="7696200" y="5181600"/>
            <a:ext cx="3810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25" name="Line 177"/>
          <p:cNvSpPr>
            <a:spLocks noChangeShapeType="1"/>
          </p:cNvSpPr>
          <p:nvPr/>
        </p:nvSpPr>
        <p:spPr bwMode="auto">
          <a:xfrm flipH="1" flipV="1">
            <a:off x="533400" y="48768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26" name="Text Box 178"/>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4627" name="Text Box 179"/>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4628" name="Line 180"/>
          <p:cNvSpPr>
            <a:spLocks noChangeShapeType="1"/>
          </p:cNvSpPr>
          <p:nvPr/>
        </p:nvSpPr>
        <p:spPr bwMode="auto">
          <a:xfrm flipH="1" flipV="1">
            <a:off x="914400" y="2819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29" name="Text Box 181"/>
          <p:cNvSpPr txBox="1">
            <a:spLocks noChangeArrowheads="1"/>
          </p:cNvSpPr>
          <p:nvPr/>
        </p:nvSpPr>
        <p:spPr bwMode="auto">
          <a:xfrm>
            <a:off x="2438400" y="11430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4630" name="Line 182"/>
          <p:cNvSpPr>
            <a:spLocks noChangeShapeType="1"/>
          </p:cNvSpPr>
          <p:nvPr/>
        </p:nvSpPr>
        <p:spPr bwMode="auto">
          <a:xfrm flipH="1" flipV="1">
            <a:off x="3124200" y="16764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31" name="Line 183"/>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32" name="Oval 184"/>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33" name="Text Box 185"/>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34" name="Line 186"/>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35" name="Oval 187"/>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36" name="Text Box 188"/>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4637" name="Text Box 189"/>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38" name="Line 190"/>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39" name="Oval 191"/>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40" name="Line 192"/>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41" name="Text Box 193"/>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42" name="Line 194"/>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43" name="Oval 195"/>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44" name="Oval 196"/>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45" name="Line 197"/>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46" name="Text Box 198"/>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47" name="Line 199"/>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48" name="Oval 200"/>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49" name="Text Box 201"/>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50" name="Oval 202"/>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51" name="Line 203"/>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2" name="Text Box 204"/>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53" name="Line 205"/>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4" name="Oval 206"/>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55" name="Text Box 207"/>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4656" name="Text Box 208"/>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57" name="Oval 209"/>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58" name="Line 210"/>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59" name="Text Box 211"/>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60" name="Line 212"/>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61" name="Oval 213"/>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62" name="Line 214"/>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63" name="Text Box 215"/>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64" name="Oval 216"/>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65" name="Line 217"/>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66" name="Text Box 218"/>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67" name="Line 219"/>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68" name="Oval 220"/>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69" name="Text Box 221"/>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670" name="Line 222"/>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71" name="Text Box 223"/>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72" name="Oval 224"/>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73" name="Line 225"/>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74" name="Text Box 226"/>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75" name="Line 227"/>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76" name="Oval 228"/>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77" name="Oval 229"/>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78" name="Text Box 230"/>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679" name="Line 231"/>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80" name="Text Box 232"/>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81" name="Oval 233"/>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82" name="Line 234"/>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83" name="Text Box 235"/>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84" name="Line 236"/>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85" name="Oval 237"/>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86" name="Line 238"/>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87" name="Oval 239"/>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88" name="Text Box 240"/>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689" name="Line 241"/>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90" name="Text Box 242"/>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691" name="Oval 243"/>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92" name="Line 244"/>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93" name="Text Box 245"/>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694" name="Line 246"/>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95" name="Oval 247"/>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96" name="Oval 248"/>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97" name="Line 249"/>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98" name="Oval 250"/>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699" name="Text Box 251"/>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00" name="Line 252"/>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01" name="Text Box 253"/>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02" name="Oval 254"/>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03" name="Line 255"/>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04" name="Text Box 256"/>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05" name="Line 257"/>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06" name="Oval 258"/>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07" name="Text Box 259"/>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708" name="Oval 260"/>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09" name="Line 261"/>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10" name="Oval 262"/>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11" name="Text Box 263"/>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12" name="Line 264"/>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13" name="Text Box 265"/>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14" name="Oval 266"/>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15" name="Line 267"/>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16" name="Text Box 268"/>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17" name="Line 269"/>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18" name="Oval 270"/>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19" name="Text Box 271"/>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4720" name="Text Box 272"/>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721" name="Oval 273"/>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22" name="Line 274"/>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23" name="Oval 275"/>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24" name="Text Box 276"/>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25" name="Line 277"/>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26" name="Text Box 278"/>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27" name="Oval 279"/>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28" name="Line 280"/>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29" name="Text Box 281"/>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30" name="Line 282"/>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31" name="Oval 283"/>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32" name="Text Box 284"/>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4733" name="Text Box 285"/>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4734" name="Text Box 286"/>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735" name="Oval 287"/>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36" name="Line 288"/>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37" name="Oval 289"/>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38" name="Text Box 290"/>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39" name="Line 291"/>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40" name="Text Box 292"/>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41" name="Oval 293"/>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42" name="Line 294"/>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43" name="Text Box 295"/>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44" name="Line 296"/>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45" name="Oval 297"/>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46" name="Line 298"/>
          <p:cNvSpPr>
            <a:spLocks noChangeShapeType="1"/>
          </p:cNvSpPr>
          <p:nvPr/>
        </p:nvSpPr>
        <p:spPr bwMode="auto">
          <a:xfrm flipH="1" flipV="1">
            <a:off x="7543800" y="32766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47" name="Text Box 299"/>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4748" name="Text Box 300"/>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749" name="Oval 301"/>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50" name="Line 302"/>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51" name="Oval 303"/>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52" name="Text Box 304"/>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53" name="Line 305"/>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54" name="Text Box 306"/>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55" name="Oval 307"/>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56" name="Line 308"/>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57" name="Text Box 309"/>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58" name="Line 310"/>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59" name="Oval 311"/>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60" name="Oval 312"/>
          <p:cNvSpPr>
            <a:spLocks noChangeArrowheads="1"/>
          </p:cNvSpPr>
          <p:nvPr/>
        </p:nvSpPr>
        <p:spPr bwMode="auto">
          <a:xfrm>
            <a:off x="7239000" y="3352800"/>
            <a:ext cx="17526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61" name="Line 313"/>
          <p:cNvSpPr>
            <a:spLocks noChangeShapeType="1"/>
          </p:cNvSpPr>
          <p:nvPr/>
        </p:nvSpPr>
        <p:spPr bwMode="auto">
          <a:xfrm flipH="1" flipV="1">
            <a:off x="7543800" y="3276600"/>
            <a:ext cx="38100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62" name="Text Box 314"/>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4763" name="Text Box 315"/>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4764" name="Oval 316"/>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65" name="Line 317"/>
          <p:cNvSpPr>
            <a:spLocks noChangeShapeType="1"/>
          </p:cNvSpPr>
          <p:nvPr/>
        </p:nvSpPr>
        <p:spPr bwMode="auto">
          <a:xfrm flipH="1" flipV="1">
            <a:off x="7696200" y="5638800"/>
            <a:ext cx="533400" cy="3048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66" name="Oval 318"/>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67" name="Text Box 319"/>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4768" name="Line 320"/>
          <p:cNvSpPr>
            <a:spLocks noChangeShapeType="1"/>
          </p:cNvSpPr>
          <p:nvPr/>
        </p:nvSpPr>
        <p:spPr bwMode="auto">
          <a:xfrm flipH="1">
            <a:off x="685800" y="5486400"/>
            <a:ext cx="381000" cy="457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69" name="Text Box 321"/>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4770" name="Oval 322"/>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4771" name="Line 323"/>
          <p:cNvSpPr>
            <a:spLocks noChangeShapeType="1"/>
          </p:cNvSpPr>
          <p:nvPr/>
        </p:nvSpPr>
        <p:spPr bwMode="auto">
          <a:xfrm flipH="1">
            <a:off x="914400" y="32766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72" name="Text Box 324"/>
          <p:cNvSpPr txBox="1">
            <a:spLocks noChangeArrowheads="1"/>
          </p:cNvSpPr>
          <p:nvPr/>
        </p:nvSpPr>
        <p:spPr bwMode="auto">
          <a:xfrm>
            <a:off x="5791200" y="1219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4773" name="Line 325"/>
          <p:cNvSpPr>
            <a:spLocks noChangeShapeType="1"/>
          </p:cNvSpPr>
          <p:nvPr/>
        </p:nvSpPr>
        <p:spPr bwMode="auto">
          <a:xfrm flipH="1">
            <a:off x="5486400" y="1676400"/>
            <a:ext cx="457200" cy="1524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74" name="Oval 326"/>
          <p:cNvSpPr>
            <a:spLocks noChangeArrowheads="1"/>
          </p:cNvSpPr>
          <p:nvPr/>
        </p:nvSpPr>
        <p:spPr bwMode="auto">
          <a:xfrm>
            <a:off x="5562600" y="1066800"/>
            <a:ext cx="1905000" cy="609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a:xfrm>
            <a:off x="457200" y="0"/>
            <a:ext cx="8229600" cy="1143000"/>
          </a:xfrm>
        </p:spPr>
        <p:txBody>
          <a:bodyPr/>
          <a:lstStyle/>
          <a:p>
            <a:r>
              <a:rPr lang="en-US"/>
              <a:t>Shadow Resonance-Yang</a:t>
            </a:r>
          </a:p>
        </p:txBody>
      </p:sp>
      <p:pic>
        <p:nvPicPr>
          <p:cNvPr id="1054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5476"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Text Box 5"/>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sp>
        <p:nvSpPr>
          <p:cNvPr id="105478" name="Text Box 6"/>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5479" name="Text Box 7"/>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5480" name="Text Box 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5481" name="Text Box 9"/>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5482" name="Text Box 10"/>
          <p:cNvSpPr txBox="1">
            <a:spLocks noChangeArrowheads="1"/>
          </p:cNvSpPr>
          <p:nvPr/>
        </p:nvSpPr>
        <p:spPr bwMode="auto">
          <a:xfrm>
            <a:off x="457200" y="2438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Sadist</a:t>
            </a:r>
          </a:p>
        </p:txBody>
      </p:sp>
      <p:sp>
        <p:nvSpPr>
          <p:cNvPr id="105483" name="Text Box 11"/>
          <p:cNvSpPr txBox="1">
            <a:spLocks noChangeArrowheads="1"/>
          </p:cNvSpPr>
          <p:nvPr/>
        </p:nvSpPr>
        <p:spPr bwMode="auto">
          <a:xfrm>
            <a:off x="152400" y="4343400"/>
            <a:ext cx="2133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Hyper-Rational</a:t>
            </a:r>
          </a:p>
        </p:txBody>
      </p:sp>
      <p:sp>
        <p:nvSpPr>
          <p:cNvPr id="105484" name="Text Box 12"/>
          <p:cNvSpPr txBox="1">
            <a:spLocks noChangeArrowheads="1"/>
          </p:cNvSpPr>
          <p:nvPr/>
        </p:nvSpPr>
        <p:spPr bwMode="auto">
          <a:xfrm>
            <a:off x="7467600" y="25146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Addict</a:t>
            </a:r>
          </a:p>
        </p:txBody>
      </p:sp>
      <p:sp>
        <p:nvSpPr>
          <p:cNvPr id="105485" name="Text Box 13"/>
          <p:cNvSpPr txBox="1">
            <a:spLocks noChangeArrowheads="1"/>
          </p:cNvSpPr>
          <p:nvPr/>
        </p:nvSpPr>
        <p:spPr bwMode="auto">
          <a:xfrm>
            <a:off x="7543800" y="47244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Greed</a:t>
            </a:r>
          </a:p>
        </p:txBody>
      </p:sp>
      <p:sp>
        <p:nvSpPr>
          <p:cNvPr id="105486" name="Text Box 14"/>
          <p:cNvSpPr txBox="1">
            <a:spLocks noChangeArrowheads="1"/>
          </p:cNvSpPr>
          <p:nvPr/>
        </p:nvSpPr>
        <p:spPr bwMode="auto">
          <a:xfrm>
            <a:off x="3962400" y="990600"/>
            <a:ext cx="990600" cy="409575"/>
          </a:xfrm>
          <a:prstGeom prst="rect">
            <a:avLst/>
          </a:prstGeom>
          <a:noFill/>
          <a:ln w="12700">
            <a:solidFill>
              <a:schemeClr va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hlink"/>
                </a:solidFill>
                <a:latin typeface="Franklin Gothic Heavy" pitchFamily="34" charset="0"/>
              </a:rPr>
              <a:t>Tyrant</a:t>
            </a:r>
          </a:p>
        </p:txBody>
      </p:sp>
      <p:sp>
        <p:nvSpPr>
          <p:cNvPr id="105498" name="Line 26"/>
          <p:cNvSpPr>
            <a:spLocks noChangeShapeType="1"/>
          </p:cNvSpPr>
          <p:nvPr/>
        </p:nvSpPr>
        <p:spPr bwMode="auto">
          <a:xfrm flipV="1">
            <a:off x="1524000" y="1295400"/>
            <a:ext cx="2133600" cy="9144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9" name="Line 27"/>
          <p:cNvSpPr>
            <a:spLocks noChangeShapeType="1"/>
          </p:cNvSpPr>
          <p:nvPr/>
        </p:nvSpPr>
        <p:spPr bwMode="auto">
          <a:xfrm>
            <a:off x="5181600" y="1219200"/>
            <a:ext cx="2057400" cy="11430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0" name="Line 28"/>
          <p:cNvSpPr>
            <a:spLocks noChangeShapeType="1"/>
          </p:cNvSpPr>
          <p:nvPr/>
        </p:nvSpPr>
        <p:spPr bwMode="auto">
          <a:xfrm>
            <a:off x="8001000" y="3200400"/>
            <a:ext cx="0" cy="12954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1" name="Line 29"/>
          <p:cNvSpPr>
            <a:spLocks noChangeShapeType="1"/>
          </p:cNvSpPr>
          <p:nvPr/>
        </p:nvSpPr>
        <p:spPr bwMode="auto">
          <a:xfrm>
            <a:off x="990600" y="3200400"/>
            <a:ext cx="152400" cy="9144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2" name="Line 30"/>
          <p:cNvSpPr>
            <a:spLocks noChangeShapeType="1"/>
          </p:cNvSpPr>
          <p:nvPr/>
        </p:nvSpPr>
        <p:spPr bwMode="auto">
          <a:xfrm>
            <a:off x="2514600" y="4572000"/>
            <a:ext cx="4572000" cy="2286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3" name="Line 31"/>
          <p:cNvSpPr>
            <a:spLocks noChangeShapeType="1"/>
          </p:cNvSpPr>
          <p:nvPr/>
        </p:nvSpPr>
        <p:spPr bwMode="auto">
          <a:xfrm>
            <a:off x="1676400" y="2590800"/>
            <a:ext cx="5410200" cy="19050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Line 32"/>
          <p:cNvSpPr>
            <a:spLocks noChangeShapeType="1"/>
          </p:cNvSpPr>
          <p:nvPr/>
        </p:nvSpPr>
        <p:spPr bwMode="auto">
          <a:xfrm flipV="1">
            <a:off x="2438400" y="2819400"/>
            <a:ext cx="4648200" cy="15240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Line 33"/>
          <p:cNvSpPr>
            <a:spLocks noChangeShapeType="1"/>
          </p:cNvSpPr>
          <p:nvPr/>
        </p:nvSpPr>
        <p:spPr bwMode="auto">
          <a:xfrm>
            <a:off x="4648200" y="1600200"/>
            <a:ext cx="2590800" cy="27432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Line 34"/>
          <p:cNvSpPr>
            <a:spLocks noChangeShapeType="1"/>
          </p:cNvSpPr>
          <p:nvPr/>
        </p:nvSpPr>
        <p:spPr bwMode="auto">
          <a:xfrm flipH="1">
            <a:off x="2209800" y="1600200"/>
            <a:ext cx="1981200" cy="25146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Line 35"/>
          <p:cNvSpPr>
            <a:spLocks noChangeShapeType="1"/>
          </p:cNvSpPr>
          <p:nvPr/>
        </p:nvSpPr>
        <p:spPr bwMode="auto">
          <a:xfrm>
            <a:off x="1905000" y="2438400"/>
            <a:ext cx="5181600" cy="76200"/>
          </a:xfrm>
          <a:prstGeom prst="line">
            <a:avLst/>
          </a:prstGeom>
          <a:noFill/>
          <a:ln w="127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152400" y="6354763"/>
            <a:ext cx="8763000" cy="369332"/>
          </a:xfrm>
          <a:prstGeom prst="rect">
            <a:avLst/>
          </a:prstGeom>
          <a:noFill/>
        </p:spPr>
        <p:txBody>
          <a:bodyPr wrap="square" rtlCol="0">
            <a:spAutoFit/>
          </a:bodyPr>
          <a:lstStyle/>
          <a:p>
            <a:r>
              <a:rPr lang="en-US" b="1" dirty="0"/>
              <a:t>As more Yang shadows are expressed, all archetypes  tend to be pulled to the yang side.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a:xfrm>
            <a:off x="457200" y="0"/>
            <a:ext cx="8229600" cy="914400"/>
          </a:xfrm>
        </p:spPr>
        <p:txBody>
          <a:bodyPr/>
          <a:lstStyle/>
          <a:p>
            <a:r>
              <a:rPr lang="en-US" dirty="0"/>
              <a:t>Shadow Resonance-Yin</a:t>
            </a:r>
          </a:p>
        </p:txBody>
      </p:sp>
      <p:pic>
        <p:nvPicPr>
          <p:cNvPr id="1064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2590800"/>
            <a:ext cx="1800225"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6500" name="Picture 4"/>
          <p:cNvPicPr>
            <a:picLocks noChangeAspect="1" noChangeArrowheads="1"/>
          </p:cNvPicPr>
          <p:nvPr/>
        </p:nvPicPr>
        <p:blipFill>
          <a:blip r:embed="rId3">
            <a:extLst>
              <a:ext uri="{28A0092B-C50C-407E-A947-70E740481C1C}">
                <a14:useLocalDpi xmlns:a14="http://schemas.microsoft.com/office/drawing/2010/main" val="0"/>
              </a:ext>
            </a:extLst>
          </a:blip>
          <a:srcRect t="7317" r="1315"/>
          <a:stretch>
            <a:fillRect/>
          </a:stretch>
        </p:blipFill>
        <p:spPr bwMode="auto">
          <a:xfrm>
            <a:off x="4572000" y="2590800"/>
            <a:ext cx="1885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Text Box 5"/>
          <p:cNvSpPr txBox="1">
            <a:spLocks noChangeArrowheads="1"/>
          </p:cNvSpPr>
          <p:nvPr/>
        </p:nvSpPr>
        <p:spPr bwMode="auto">
          <a:xfrm>
            <a:off x="3581400" y="1524000"/>
            <a:ext cx="2133600" cy="884238"/>
          </a:xfrm>
          <a:prstGeom prst="rect">
            <a:avLst/>
          </a:prstGeom>
          <a:solidFill>
            <a:srgbClr val="00008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Sovereign </a:t>
            </a:r>
            <a:r>
              <a:rPr lang="en-US" sz="2000" b="1"/>
              <a:t>(King/Queen)</a:t>
            </a:r>
          </a:p>
        </p:txBody>
      </p:sp>
      <p:sp>
        <p:nvSpPr>
          <p:cNvPr id="106502" name="Text Box 6"/>
          <p:cNvSpPr txBox="1">
            <a:spLocks noChangeArrowheads="1"/>
          </p:cNvSpPr>
          <p:nvPr/>
        </p:nvSpPr>
        <p:spPr bwMode="auto">
          <a:xfrm>
            <a:off x="1295400" y="28956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Warrior</a:t>
            </a:r>
          </a:p>
        </p:txBody>
      </p:sp>
      <p:sp>
        <p:nvSpPr>
          <p:cNvPr id="106503" name="Text Box 7"/>
          <p:cNvSpPr txBox="1">
            <a:spLocks noChangeArrowheads="1"/>
          </p:cNvSpPr>
          <p:nvPr/>
        </p:nvSpPr>
        <p:spPr bwMode="auto">
          <a:xfrm>
            <a:off x="838200" y="4953000"/>
            <a:ext cx="25146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Magician </a:t>
            </a:r>
            <a:r>
              <a:rPr lang="en-US" sz="2000" b="1"/>
              <a:t>(Priest/Scientist)</a:t>
            </a:r>
          </a:p>
        </p:txBody>
      </p:sp>
      <p:sp>
        <p:nvSpPr>
          <p:cNvPr id="106504" name="Text Box 8"/>
          <p:cNvSpPr txBox="1">
            <a:spLocks noChangeArrowheads="1"/>
          </p:cNvSpPr>
          <p:nvPr/>
        </p:nvSpPr>
        <p:spPr bwMode="auto">
          <a:xfrm>
            <a:off x="6400800" y="2971800"/>
            <a:ext cx="152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Lover</a:t>
            </a:r>
          </a:p>
        </p:txBody>
      </p:sp>
      <p:sp>
        <p:nvSpPr>
          <p:cNvPr id="106505" name="Text Box 9"/>
          <p:cNvSpPr txBox="1">
            <a:spLocks noChangeArrowheads="1"/>
          </p:cNvSpPr>
          <p:nvPr/>
        </p:nvSpPr>
        <p:spPr bwMode="auto">
          <a:xfrm>
            <a:off x="6477000" y="5105400"/>
            <a:ext cx="1447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Great </a:t>
            </a:r>
            <a:r>
              <a:rPr lang="en-US" sz="2400" b="1"/>
              <a:t>Mother/ Provider</a:t>
            </a:r>
          </a:p>
        </p:txBody>
      </p:sp>
      <p:sp>
        <p:nvSpPr>
          <p:cNvPr id="106511" name="Text Box 15"/>
          <p:cNvSpPr txBox="1">
            <a:spLocks noChangeArrowheads="1"/>
          </p:cNvSpPr>
          <p:nvPr/>
        </p:nvSpPr>
        <p:spPr bwMode="auto">
          <a:xfrm>
            <a:off x="4038600" y="9906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Weakling</a:t>
            </a:r>
          </a:p>
        </p:txBody>
      </p:sp>
      <p:sp>
        <p:nvSpPr>
          <p:cNvPr id="106512" name="Text Box 16"/>
          <p:cNvSpPr txBox="1">
            <a:spLocks noChangeArrowheads="1"/>
          </p:cNvSpPr>
          <p:nvPr/>
        </p:nvSpPr>
        <p:spPr bwMode="auto">
          <a:xfrm>
            <a:off x="304800" y="34290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Masochist</a:t>
            </a:r>
          </a:p>
        </p:txBody>
      </p:sp>
      <p:sp>
        <p:nvSpPr>
          <p:cNvPr id="106513" name="Text Box 17"/>
          <p:cNvSpPr txBox="1">
            <a:spLocks noChangeArrowheads="1"/>
          </p:cNvSpPr>
          <p:nvPr/>
        </p:nvSpPr>
        <p:spPr bwMode="auto">
          <a:xfrm>
            <a:off x="228600" y="59436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Indiscriminant</a:t>
            </a:r>
          </a:p>
        </p:txBody>
      </p:sp>
      <p:sp>
        <p:nvSpPr>
          <p:cNvPr id="106514" name="Text Box 18"/>
          <p:cNvSpPr txBox="1">
            <a:spLocks noChangeArrowheads="1"/>
          </p:cNvSpPr>
          <p:nvPr/>
        </p:nvSpPr>
        <p:spPr bwMode="auto">
          <a:xfrm>
            <a:off x="7086600" y="62484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Fear of Scarcity</a:t>
            </a:r>
          </a:p>
        </p:txBody>
      </p:sp>
      <p:sp>
        <p:nvSpPr>
          <p:cNvPr id="106515" name="Text Box 19"/>
          <p:cNvSpPr txBox="1">
            <a:spLocks noChangeArrowheads="1"/>
          </p:cNvSpPr>
          <p:nvPr/>
        </p:nvSpPr>
        <p:spPr bwMode="auto">
          <a:xfrm>
            <a:off x="7467600" y="3505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chemeClr val="accent2"/>
                </a:solidFill>
                <a:latin typeface="Franklin Gothic Heavy" pitchFamily="34" charset="0"/>
              </a:rPr>
              <a:t>Impotent</a:t>
            </a:r>
          </a:p>
        </p:txBody>
      </p:sp>
      <p:sp>
        <p:nvSpPr>
          <p:cNvPr id="106516" name="Oval 20"/>
          <p:cNvSpPr>
            <a:spLocks noChangeArrowheads="1"/>
          </p:cNvSpPr>
          <p:nvPr/>
        </p:nvSpPr>
        <p:spPr bwMode="auto">
          <a:xfrm>
            <a:off x="3810000" y="914400"/>
            <a:ext cx="1905000" cy="609600"/>
          </a:xfrm>
          <a:prstGeom prst="ellipse">
            <a:avLst/>
          </a:prstGeom>
          <a:noFill/>
          <a:ln w="12700">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6517" name="Oval 21"/>
          <p:cNvSpPr>
            <a:spLocks noChangeArrowheads="1"/>
          </p:cNvSpPr>
          <p:nvPr/>
        </p:nvSpPr>
        <p:spPr bwMode="auto">
          <a:xfrm>
            <a:off x="7086600" y="6096000"/>
            <a:ext cx="2057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6518" name="Oval 22"/>
          <p:cNvSpPr>
            <a:spLocks noChangeArrowheads="1"/>
          </p:cNvSpPr>
          <p:nvPr/>
        </p:nvSpPr>
        <p:spPr bwMode="auto">
          <a:xfrm>
            <a:off x="228600" y="3352800"/>
            <a:ext cx="1676400" cy="5334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6519" name="Oval 23"/>
          <p:cNvSpPr>
            <a:spLocks noChangeArrowheads="1"/>
          </p:cNvSpPr>
          <p:nvPr/>
        </p:nvSpPr>
        <p:spPr bwMode="auto">
          <a:xfrm>
            <a:off x="0" y="5791200"/>
            <a:ext cx="24384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6520" name="Oval 24"/>
          <p:cNvSpPr>
            <a:spLocks noChangeArrowheads="1"/>
          </p:cNvSpPr>
          <p:nvPr/>
        </p:nvSpPr>
        <p:spPr bwMode="auto">
          <a:xfrm>
            <a:off x="7239000" y="3352800"/>
            <a:ext cx="1752600" cy="762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2"/>
              </a:solidFill>
            </a:endParaRPr>
          </a:p>
        </p:txBody>
      </p:sp>
      <p:sp>
        <p:nvSpPr>
          <p:cNvPr id="106521" name="Line 25"/>
          <p:cNvSpPr>
            <a:spLocks noChangeShapeType="1"/>
          </p:cNvSpPr>
          <p:nvPr/>
        </p:nvSpPr>
        <p:spPr bwMode="auto">
          <a:xfrm flipV="1">
            <a:off x="1143000" y="1371600"/>
            <a:ext cx="2286000" cy="16764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2" name="Line 26"/>
          <p:cNvSpPr>
            <a:spLocks noChangeShapeType="1"/>
          </p:cNvSpPr>
          <p:nvPr/>
        </p:nvSpPr>
        <p:spPr bwMode="auto">
          <a:xfrm flipV="1">
            <a:off x="838200" y="4114800"/>
            <a:ext cx="228600" cy="15240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3" name="Line 27"/>
          <p:cNvSpPr>
            <a:spLocks noChangeShapeType="1"/>
          </p:cNvSpPr>
          <p:nvPr/>
        </p:nvSpPr>
        <p:spPr bwMode="auto">
          <a:xfrm>
            <a:off x="5943600" y="1447800"/>
            <a:ext cx="2057400" cy="16764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4" name="Line 28"/>
          <p:cNvSpPr>
            <a:spLocks noChangeShapeType="1"/>
          </p:cNvSpPr>
          <p:nvPr/>
        </p:nvSpPr>
        <p:spPr bwMode="auto">
          <a:xfrm flipV="1">
            <a:off x="2590800" y="6477000"/>
            <a:ext cx="4114800" cy="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5" name="Line 29"/>
          <p:cNvSpPr>
            <a:spLocks noChangeShapeType="1"/>
          </p:cNvSpPr>
          <p:nvPr/>
        </p:nvSpPr>
        <p:spPr bwMode="auto">
          <a:xfrm flipV="1">
            <a:off x="8229600" y="4343400"/>
            <a:ext cx="0" cy="15240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6" name="Line 30"/>
          <p:cNvSpPr>
            <a:spLocks noChangeShapeType="1"/>
          </p:cNvSpPr>
          <p:nvPr/>
        </p:nvSpPr>
        <p:spPr bwMode="auto">
          <a:xfrm flipV="1">
            <a:off x="2667000" y="3886200"/>
            <a:ext cx="4343400" cy="21336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7" name="Line 31"/>
          <p:cNvSpPr>
            <a:spLocks noChangeShapeType="1"/>
          </p:cNvSpPr>
          <p:nvPr/>
        </p:nvSpPr>
        <p:spPr bwMode="auto">
          <a:xfrm>
            <a:off x="2133600" y="3505200"/>
            <a:ext cx="4724400" cy="1524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8" name="Line 32"/>
          <p:cNvSpPr>
            <a:spLocks noChangeShapeType="1"/>
          </p:cNvSpPr>
          <p:nvPr/>
        </p:nvSpPr>
        <p:spPr bwMode="auto">
          <a:xfrm flipH="1" flipV="1">
            <a:off x="5334000" y="1676400"/>
            <a:ext cx="2590800" cy="41148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29" name="Line 33"/>
          <p:cNvSpPr>
            <a:spLocks noChangeShapeType="1"/>
          </p:cNvSpPr>
          <p:nvPr/>
        </p:nvSpPr>
        <p:spPr bwMode="auto">
          <a:xfrm>
            <a:off x="1905000" y="3886200"/>
            <a:ext cx="5562600" cy="18288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530" name="Line 34"/>
          <p:cNvSpPr>
            <a:spLocks noChangeShapeType="1"/>
          </p:cNvSpPr>
          <p:nvPr/>
        </p:nvSpPr>
        <p:spPr bwMode="auto">
          <a:xfrm flipV="1">
            <a:off x="2362200" y="1828800"/>
            <a:ext cx="2209800" cy="3657600"/>
          </a:xfrm>
          <a:prstGeom prst="line">
            <a:avLst/>
          </a:prstGeom>
          <a:noFill/>
          <a:ln w="12700">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TextBox 31"/>
          <p:cNvSpPr txBox="1"/>
          <p:nvPr/>
        </p:nvSpPr>
        <p:spPr>
          <a:xfrm>
            <a:off x="533401" y="729734"/>
            <a:ext cx="8360228" cy="369332"/>
          </a:xfrm>
          <a:prstGeom prst="rect">
            <a:avLst/>
          </a:prstGeom>
          <a:noFill/>
        </p:spPr>
        <p:txBody>
          <a:bodyPr wrap="square" rtlCol="0">
            <a:spAutoFit/>
          </a:bodyPr>
          <a:lstStyle/>
          <a:p>
            <a:r>
              <a:rPr lang="en-US" b="1" dirty="0"/>
              <a:t>As more Yin shadows are expressed, all archetypes  tend to be pulled to the yin side.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9" name="Picture 9"/>
          <p:cNvPicPr>
            <a:picLocks noChangeAspect="1" noChangeArrowheads="1"/>
          </p:cNvPicPr>
          <p:nvPr/>
        </p:nvPicPr>
        <p:blipFill>
          <a:blip r:embed="rId2">
            <a:lum bright="-8000" contrast="-18000"/>
            <a:extLst>
              <a:ext uri="{28A0092B-C50C-407E-A947-70E740481C1C}">
                <a14:useLocalDpi xmlns:a14="http://schemas.microsoft.com/office/drawing/2010/main" val="0"/>
              </a:ext>
            </a:extLst>
          </a:blip>
          <a:srcRect/>
          <a:stretch>
            <a:fillRect/>
          </a:stretch>
        </p:blipFill>
        <p:spPr bwMode="auto">
          <a:xfrm>
            <a:off x="3124200" y="1447800"/>
            <a:ext cx="3163888" cy="4876800"/>
          </a:xfrm>
          <a:prstGeom prst="rect">
            <a:avLst/>
          </a:prstGeom>
          <a:solidFill>
            <a:srgbClr val="000080"/>
          </a:solidFill>
        </p:spPr>
      </p:pic>
      <p:sp>
        <p:nvSpPr>
          <p:cNvPr id="102402" name="Rectangle 2"/>
          <p:cNvSpPr>
            <a:spLocks noGrp="1" noRot="1" noChangeArrowheads="1"/>
          </p:cNvSpPr>
          <p:nvPr>
            <p:ph type="title"/>
          </p:nvPr>
        </p:nvSpPr>
        <p:spPr/>
        <p:txBody>
          <a:bodyPr/>
          <a:lstStyle/>
          <a:p>
            <a:r>
              <a:rPr lang="en-US" sz="4000"/>
              <a:t>Conclusions of the Missing Archetype</a:t>
            </a:r>
          </a:p>
        </p:txBody>
      </p:sp>
      <p:sp>
        <p:nvSpPr>
          <p:cNvPr id="102403" name="Rectangle 3"/>
          <p:cNvSpPr>
            <a:spLocks noGrp="1" noChangeArrowheads="1"/>
          </p:cNvSpPr>
          <p:nvPr>
            <p:ph type="body" idx="1"/>
          </p:nvPr>
        </p:nvSpPr>
        <p:spPr/>
        <p:txBody>
          <a:bodyPr/>
          <a:lstStyle/>
          <a:p>
            <a:pPr>
              <a:lnSpc>
                <a:spcPct val="80000"/>
              </a:lnSpc>
            </a:pPr>
            <a:r>
              <a:rPr lang="en-US" sz="2800"/>
              <a:t>Money has been associated since prehistoric times with the Great Mother.</a:t>
            </a:r>
          </a:p>
          <a:p>
            <a:pPr>
              <a:lnSpc>
                <a:spcPct val="80000"/>
              </a:lnSpc>
            </a:pPr>
            <a:r>
              <a:rPr lang="en-US" sz="2800"/>
              <a:t>As “modern” cultures suppressed the Great Mother archetype, they have created cultures that express the shadows of the missing archetype.</a:t>
            </a:r>
          </a:p>
          <a:p>
            <a:pPr>
              <a:lnSpc>
                <a:spcPct val="80000"/>
              </a:lnSpc>
            </a:pPr>
            <a:r>
              <a:rPr lang="en-US" sz="2800"/>
              <a:t>Greed and fear of scarcity are not “natural” human characteristics, but the shadow expressions of the missing Great Mother archetype.</a:t>
            </a:r>
          </a:p>
          <a:p>
            <a:pPr>
              <a:lnSpc>
                <a:spcPct val="80000"/>
              </a:lnSpc>
            </a:pPr>
            <a:r>
              <a:rPr lang="en-US" sz="2800"/>
              <a:t>Three taboos of modern society—sex, death and money--tend to occur together, as they are the shadows of the missing archetype.</a:t>
            </a:r>
          </a:p>
        </p:txBody>
      </p:sp>
      <p:sp>
        <p:nvSpPr>
          <p:cNvPr id="102407" name="Rectangle 7"/>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hlink"/>
              </a:buClr>
              <a:buSzPct val="70000"/>
              <a:buFont typeface="Wingdings" pitchFamily="2" charset="2"/>
              <a:buChar char="n"/>
            </a:pPr>
            <a:r>
              <a:rPr lang="en-US" sz="2800" dirty="0">
                <a:effectLst>
                  <a:outerShdw blurRad="38100" dist="38100" dir="2700000" algn="tl">
                    <a:srgbClr val="000000"/>
                  </a:outerShdw>
                </a:effectLst>
              </a:rPr>
              <a:t>Money has been associated since prehistoric times with the Great Mother.</a:t>
            </a: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marL="342900" indent="-342900">
              <a:lnSpc>
                <a:spcPct val="80000"/>
              </a:lnSpc>
              <a:spcBef>
                <a:spcPct val="20000"/>
              </a:spcBef>
              <a:buClr>
                <a:schemeClr val="hlink"/>
              </a:buClr>
              <a:buSzPct val="70000"/>
              <a:buFont typeface="Wingdings" pitchFamily="2" charset="2"/>
              <a:buChar char="n"/>
            </a:pPr>
            <a:endParaRPr lang="en-US" sz="2800" dirty="0">
              <a:effectLst>
                <a:outerShdw blurRad="38100" dist="38100" dir="2700000" algn="tl">
                  <a:srgbClr val="000000"/>
                </a:outerShdw>
              </a:effectLst>
            </a:endParaRPr>
          </a:p>
          <a:p>
            <a:pPr>
              <a:lnSpc>
                <a:spcPct val="80000"/>
              </a:lnSpc>
              <a:spcBef>
                <a:spcPct val="20000"/>
              </a:spcBef>
              <a:buClr>
                <a:schemeClr val="hlink"/>
              </a:buClr>
              <a:buSzPct val="70000"/>
            </a:pPr>
            <a:endParaRPr lang="en-US" sz="2800" dirty="0">
              <a:effectLst>
                <a:outerShdw blurRad="38100" dist="38100" dir="2700000" algn="tl">
                  <a:srgbClr val="000000"/>
                </a:outerShdw>
              </a:effectLst>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Characteristics of Money</a:t>
            </a:r>
          </a:p>
        </p:txBody>
      </p:sp>
      <p:sp>
        <p:nvSpPr>
          <p:cNvPr id="5" name="Subtitle 4"/>
          <p:cNvSpPr>
            <a:spLocks noGrp="1"/>
          </p:cNvSpPr>
          <p:nvPr>
            <p:ph type="subTitle" sz="quarter" idx="1"/>
          </p:nvPr>
        </p:nvSpPr>
        <p:spPr/>
        <p:txBody>
          <a:bodyPr/>
          <a:lstStyle/>
          <a:p>
            <a:r>
              <a:rPr lang="en-US" dirty="0"/>
              <a:t>Yin Money </a:t>
            </a:r>
          </a:p>
          <a:p>
            <a:r>
              <a:rPr lang="en-US" dirty="0"/>
              <a:t>And</a:t>
            </a:r>
          </a:p>
          <a:p>
            <a:r>
              <a:rPr lang="en-US" dirty="0"/>
              <a:t>Yang Money</a:t>
            </a:r>
          </a:p>
        </p:txBody>
      </p:sp>
    </p:spTree>
    <p:extLst>
      <p:ext uri="{BB962C8B-B14F-4D97-AF65-F5344CB8AC3E}">
        <p14:creationId xmlns:p14="http://schemas.microsoft.com/office/powerpoint/2010/main" val="1198282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We See the World?</a:t>
            </a:r>
            <a:br>
              <a:rPr lang="en-US" dirty="0"/>
            </a:br>
            <a:endParaRPr lang="en-US" dirty="0"/>
          </a:p>
        </p:txBody>
      </p:sp>
      <p:sp>
        <p:nvSpPr>
          <p:cNvPr id="3" name="Content Placeholder 2"/>
          <p:cNvSpPr>
            <a:spLocks noGrp="1"/>
          </p:cNvSpPr>
          <p:nvPr>
            <p:ph idx="1"/>
          </p:nvPr>
        </p:nvSpPr>
        <p:spPr/>
        <p:txBody>
          <a:bodyPr/>
          <a:lstStyle/>
          <a:p>
            <a:r>
              <a:rPr lang="en-US" dirty="0"/>
              <a:t>How do we organize our observations?</a:t>
            </a:r>
          </a:p>
          <a:p>
            <a:r>
              <a:rPr lang="en-US" dirty="0"/>
              <a:t>How do we separate ourselves from the world?</a:t>
            </a:r>
          </a:p>
          <a:p>
            <a:r>
              <a:rPr lang="en-US" dirty="0"/>
              <a:t>How do we integrate ourselves into the world and into our observations?</a:t>
            </a:r>
          </a:p>
          <a:p>
            <a:r>
              <a:rPr lang="en-US" dirty="0"/>
              <a:t>Ken Wilbur has a useful method: The Four Quadrant Map</a:t>
            </a:r>
          </a:p>
        </p:txBody>
      </p:sp>
    </p:spTree>
    <p:extLst>
      <p:ext uri="{BB962C8B-B14F-4D97-AF65-F5344CB8AC3E}">
        <p14:creationId xmlns:p14="http://schemas.microsoft.com/office/powerpoint/2010/main" val="350511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000"/>
                            </p:stCondLst>
                            <p:childTnLst>
                              <p:par>
                                <p:cTn id="13" presetID="10" presetClass="entr" presetSubtype="0" fill="hold" nodeType="afterEffect">
                                  <p:stCondLst>
                                    <p:cond delay="2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500"/>
                            </p:stCondLst>
                            <p:childTnLst>
                              <p:par>
                                <p:cTn id="17" presetID="10" presetClass="entr" presetSubtype="0" fill="hold" nodeType="afterEffect">
                                  <p:stCondLst>
                                    <p:cond delay="20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8000"/>
                            </p:stCondLst>
                            <p:childTnLst>
                              <p:par>
                                <p:cTn id="21" presetID="10" presetClass="entr" presetSubtype="0" fill="hold" nodeType="afterEffect">
                                  <p:stCondLst>
                                    <p:cond delay="200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Money</a:t>
            </a:r>
          </a:p>
        </p:txBody>
      </p:sp>
      <p:sp>
        <p:nvSpPr>
          <p:cNvPr id="3" name="Content Placeholder 2"/>
          <p:cNvSpPr>
            <a:spLocks noGrp="1"/>
          </p:cNvSpPr>
          <p:nvPr>
            <p:ph idx="1"/>
          </p:nvPr>
        </p:nvSpPr>
        <p:spPr/>
        <p:txBody>
          <a:bodyPr/>
          <a:lstStyle/>
          <a:p>
            <a:r>
              <a:rPr lang="en-US" dirty="0"/>
              <a:t>Economists generally agree on three functions of money:</a:t>
            </a:r>
          </a:p>
          <a:p>
            <a:pPr lvl="1"/>
            <a:r>
              <a:rPr lang="en-US" dirty="0"/>
              <a:t>A medium of exchange:</a:t>
            </a:r>
          </a:p>
          <a:p>
            <a:pPr marL="457200" lvl="1" indent="0">
              <a:buNone/>
            </a:pPr>
            <a:r>
              <a:rPr lang="en-US" b="1" i="1" dirty="0"/>
              <a:t>Money is defined as an</a:t>
            </a:r>
            <a:r>
              <a:rPr lang="en-US" b="1" dirty="0"/>
              <a:t> </a:t>
            </a:r>
            <a:r>
              <a:rPr lang="en-US" b="1" i="1" dirty="0"/>
              <a:t>agreement within a community to use something as a means of payment.</a:t>
            </a:r>
            <a:r>
              <a:rPr lang="en-US" b="1" dirty="0"/>
              <a:t> </a:t>
            </a:r>
          </a:p>
          <a:p>
            <a:pPr lvl="1"/>
            <a:r>
              <a:rPr lang="en-US" dirty="0"/>
              <a:t>A store of value</a:t>
            </a:r>
          </a:p>
          <a:p>
            <a:pPr lvl="1"/>
            <a:r>
              <a:rPr lang="en-US" dirty="0"/>
              <a:t>A unit of account—the unit of measurement of value/cost of goods, services, or assets.</a:t>
            </a:r>
          </a:p>
        </p:txBody>
      </p:sp>
    </p:spTree>
    <p:extLst>
      <p:ext uri="{BB962C8B-B14F-4D97-AF65-F5344CB8AC3E}">
        <p14:creationId xmlns:p14="http://schemas.microsoft.com/office/powerpoint/2010/main" val="20526678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of Our Money is Yang Money</a:t>
            </a:r>
          </a:p>
        </p:txBody>
      </p:sp>
      <p:sp>
        <p:nvSpPr>
          <p:cNvPr id="3" name="Content Placeholder 2"/>
          <p:cNvSpPr>
            <a:spLocks noGrp="1"/>
          </p:cNvSpPr>
          <p:nvPr>
            <p:ph idx="1"/>
          </p:nvPr>
        </p:nvSpPr>
        <p:spPr/>
        <p:txBody>
          <a:bodyPr/>
          <a:lstStyle/>
          <a:p>
            <a:r>
              <a:rPr lang="en-US" dirty="0"/>
              <a:t>As we will see later, all of the national money in use in the world is classified as “Fiat Currency”.</a:t>
            </a:r>
          </a:p>
          <a:p>
            <a:pPr lvl="1"/>
            <a:r>
              <a:rPr lang="en-US" dirty="0"/>
              <a:t>That means that it only has value because an authority said that it has value</a:t>
            </a:r>
          </a:p>
          <a:p>
            <a:r>
              <a:rPr lang="en-US" dirty="0"/>
              <a:t>We generally know about Yang money already</a:t>
            </a:r>
          </a:p>
          <a:p>
            <a:r>
              <a:rPr lang="en-US" dirty="0"/>
              <a:t>We will examine the characteristics of Yang money types, and then we will contrast Yin money types, and the cultures which used them.</a:t>
            </a:r>
          </a:p>
        </p:txBody>
      </p:sp>
    </p:spTree>
    <p:extLst>
      <p:ext uri="{BB962C8B-B14F-4D97-AF65-F5344CB8AC3E}">
        <p14:creationId xmlns:p14="http://schemas.microsoft.com/office/powerpoint/2010/main" val="23735646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p:txBody>
          <a:bodyPr/>
          <a:lstStyle/>
          <a:p>
            <a:r>
              <a:rPr lang="en-US" sz="4000"/>
              <a:t>Characteristics of Money in Yang Cultures</a:t>
            </a:r>
          </a:p>
        </p:txBody>
      </p:sp>
      <p:sp>
        <p:nvSpPr>
          <p:cNvPr id="107523" name="Rectangle 3"/>
          <p:cNvSpPr>
            <a:spLocks noGrp="1" noChangeArrowheads="1"/>
          </p:cNvSpPr>
          <p:nvPr>
            <p:ph type="body" idx="1"/>
          </p:nvPr>
        </p:nvSpPr>
        <p:spPr/>
        <p:txBody>
          <a:bodyPr/>
          <a:lstStyle/>
          <a:p>
            <a:r>
              <a:rPr lang="en-US"/>
              <a:t>Precious and Scarce</a:t>
            </a:r>
          </a:p>
          <a:p>
            <a:r>
              <a:rPr lang="en-US"/>
              <a:t>Store of Value</a:t>
            </a:r>
          </a:p>
          <a:p>
            <a:r>
              <a:rPr lang="en-US"/>
              <a:t>Monopoly of currency</a:t>
            </a:r>
          </a:p>
          <a:p>
            <a:r>
              <a:rPr lang="en-US"/>
              <a:t>Hard Metal</a:t>
            </a:r>
          </a:p>
          <a:p>
            <a:r>
              <a:rPr lang="en-US"/>
              <a:t>“Long Distance Money”</a:t>
            </a:r>
          </a:p>
          <a:p>
            <a:r>
              <a:rPr lang="en-US"/>
              <a:t>Earns Interest</a:t>
            </a:r>
          </a:p>
          <a:p>
            <a:r>
              <a:rPr lang="en-US"/>
              <a:t>Concentrated by relatively small elite group</a:t>
            </a:r>
          </a:p>
          <a:p>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p:txBody>
          <a:bodyPr/>
          <a:lstStyle/>
          <a:p>
            <a:r>
              <a:rPr lang="en-US" sz="4000"/>
              <a:t>Boom and Bust Cycles are Characteristics of the Magician</a:t>
            </a:r>
          </a:p>
        </p:txBody>
      </p:sp>
      <p:sp>
        <p:nvSpPr>
          <p:cNvPr id="125955" name="Rectangle 3"/>
          <p:cNvSpPr>
            <a:spLocks noGrp="1" noChangeArrowheads="1"/>
          </p:cNvSpPr>
          <p:nvPr>
            <p:ph type="body" idx="1"/>
          </p:nvPr>
        </p:nvSpPr>
        <p:spPr>
          <a:xfrm>
            <a:off x="457200" y="1600200"/>
            <a:ext cx="3886200" cy="4525963"/>
          </a:xfrm>
        </p:spPr>
        <p:txBody>
          <a:bodyPr/>
          <a:lstStyle/>
          <a:p>
            <a:pPr>
              <a:lnSpc>
                <a:spcPct val="90000"/>
              </a:lnSpc>
            </a:pPr>
            <a:r>
              <a:rPr lang="en-US" sz="2400"/>
              <a:t>Hard money is subject to cycles of prosperity and depression</a:t>
            </a:r>
          </a:p>
          <a:p>
            <a:pPr>
              <a:lnSpc>
                <a:spcPct val="90000"/>
              </a:lnSpc>
            </a:pPr>
            <a:r>
              <a:rPr lang="en-US" sz="2400"/>
              <a:t>Parallels the instability of the Magician archetype:</a:t>
            </a:r>
          </a:p>
          <a:p>
            <a:pPr lvl="1">
              <a:lnSpc>
                <a:spcPct val="90000"/>
              </a:lnSpc>
            </a:pPr>
            <a:r>
              <a:rPr lang="en-US" sz="2000"/>
              <a:t>Dionysus or Bacchus with wild indiscriminate spending</a:t>
            </a:r>
          </a:p>
          <a:p>
            <a:pPr lvl="1">
              <a:lnSpc>
                <a:spcPct val="90000"/>
              </a:lnSpc>
            </a:pPr>
            <a:r>
              <a:rPr lang="en-US" sz="2000"/>
              <a:t>Apollonian rigid scientific control of the economy</a:t>
            </a:r>
          </a:p>
          <a:p>
            <a:pPr>
              <a:lnSpc>
                <a:spcPct val="90000"/>
              </a:lnSpc>
            </a:pPr>
            <a:r>
              <a:rPr lang="en-US" sz="2400"/>
              <a:t>There is no way to avoid these cycles with a Yang-only currency system.</a:t>
            </a:r>
          </a:p>
        </p:txBody>
      </p:sp>
      <p:pic>
        <p:nvPicPr>
          <p:cNvPr id="1259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905000"/>
            <a:ext cx="4286250"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rrowheads="1"/>
          </p:cNvSpPr>
          <p:nvPr>
            <p:ph type="title"/>
          </p:nvPr>
        </p:nvSpPr>
        <p:spPr/>
        <p:txBody>
          <a:bodyPr/>
          <a:lstStyle/>
          <a:p>
            <a:r>
              <a:rPr lang="en-US"/>
              <a:t>Car Metaphor</a:t>
            </a:r>
          </a:p>
        </p:txBody>
      </p:sp>
      <p:sp>
        <p:nvSpPr>
          <p:cNvPr id="270339" name="Rectangle 3"/>
          <p:cNvSpPr>
            <a:spLocks noGrp="1" noChangeArrowheads="1"/>
          </p:cNvSpPr>
          <p:nvPr>
            <p:ph type="body" idx="1"/>
          </p:nvPr>
        </p:nvSpPr>
        <p:spPr>
          <a:xfrm>
            <a:off x="381000" y="1981200"/>
            <a:ext cx="8229600" cy="4525963"/>
          </a:xfrm>
        </p:spPr>
        <p:txBody>
          <a:bodyPr/>
          <a:lstStyle/>
          <a:p>
            <a:r>
              <a:rPr lang="en-US" dirty="0"/>
              <a:t>Most economists today believe that the irregularities in the economy are a result of inadequate knowledge and control of the economy.</a:t>
            </a:r>
          </a:p>
          <a:p>
            <a:r>
              <a:rPr lang="en-US" dirty="0"/>
              <a:t>Bernard </a:t>
            </a:r>
            <a:r>
              <a:rPr lang="en-US" dirty="0" err="1"/>
              <a:t>Lietaer</a:t>
            </a:r>
            <a:r>
              <a:rPr lang="en-US" dirty="0"/>
              <a:t> says instability is inherent in our economy.  He compares this with a car with a bad steering mechanism: No matter how careful a driver you are, if you drive this car in the mountains, you are going to crash.</a:t>
            </a:r>
          </a:p>
        </p:txBody>
      </p:sp>
      <p:pic>
        <p:nvPicPr>
          <p:cNvPr id="2703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685800"/>
            <a:ext cx="3810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0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900" y="685800"/>
            <a:ext cx="4648200" cy="346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0339">
                                            <p:txEl>
                                              <p:pRg st="1" end="1"/>
                                            </p:txEl>
                                          </p:spTgt>
                                        </p:tgtEl>
                                        <p:attrNameLst>
                                          <p:attrName>style.visibility</p:attrName>
                                        </p:attrNameLst>
                                      </p:cBhvr>
                                      <p:to>
                                        <p:strVal val="visible"/>
                                      </p:to>
                                    </p:set>
                                    <p:animEffect transition="in" filter="dissolve">
                                      <p:cBhvr>
                                        <p:cTn id="7" dur="500"/>
                                        <p:tgtEl>
                                          <p:spTgt spid="270339">
                                            <p:txEl>
                                              <p:pRg st="1" end="1"/>
                                            </p:txEl>
                                          </p:spTgt>
                                        </p:tgtEl>
                                      </p:cBhvr>
                                    </p:animEffect>
                                  </p:childTnLst>
                                </p:cTn>
                              </p:par>
                            </p:childTnLst>
                          </p:cTn>
                        </p:par>
                        <p:par>
                          <p:cTn id="8" fill="hold" nodeType="afterGroup">
                            <p:stCondLst>
                              <p:cond delay="500"/>
                            </p:stCondLst>
                            <p:childTnLst>
                              <p:par>
                                <p:cTn id="9" presetID="53" presetClass="entr" presetSubtype="0" fill="hold" nodeType="afterEffect">
                                  <p:stCondLst>
                                    <p:cond delay="0"/>
                                  </p:stCondLst>
                                  <p:childTnLst>
                                    <p:set>
                                      <p:cBhvr>
                                        <p:cTn id="10" dur="1" fill="hold">
                                          <p:stCondLst>
                                            <p:cond delay="0"/>
                                          </p:stCondLst>
                                        </p:cTn>
                                        <p:tgtEl>
                                          <p:spTgt spid="270341"/>
                                        </p:tgtEl>
                                        <p:attrNameLst>
                                          <p:attrName>style.visibility</p:attrName>
                                        </p:attrNameLst>
                                      </p:cBhvr>
                                      <p:to>
                                        <p:strVal val="visible"/>
                                      </p:to>
                                    </p:set>
                                    <p:anim calcmode="lin" valueType="num">
                                      <p:cBhvr>
                                        <p:cTn id="11" dur="2000" fill="hold"/>
                                        <p:tgtEl>
                                          <p:spTgt spid="270341"/>
                                        </p:tgtEl>
                                        <p:attrNameLst>
                                          <p:attrName>ppt_w</p:attrName>
                                        </p:attrNameLst>
                                      </p:cBhvr>
                                      <p:tavLst>
                                        <p:tav tm="0">
                                          <p:val>
                                            <p:fltVal val="0"/>
                                          </p:val>
                                        </p:tav>
                                        <p:tav tm="100000">
                                          <p:val>
                                            <p:strVal val="#ppt_w"/>
                                          </p:val>
                                        </p:tav>
                                      </p:tavLst>
                                    </p:anim>
                                    <p:anim calcmode="lin" valueType="num">
                                      <p:cBhvr>
                                        <p:cTn id="12" dur="2000" fill="hold"/>
                                        <p:tgtEl>
                                          <p:spTgt spid="270341"/>
                                        </p:tgtEl>
                                        <p:attrNameLst>
                                          <p:attrName>ppt_h</p:attrName>
                                        </p:attrNameLst>
                                      </p:cBhvr>
                                      <p:tavLst>
                                        <p:tav tm="0">
                                          <p:val>
                                            <p:fltVal val="0"/>
                                          </p:val>
                                        </p:tav>
                                        <p:tav tm="100000">
                                          <p:val>
                                            <p:strVal val="#ppt_h"/>
                                          </p:val>
                                        </p:tav>
                                      </p:tavLst>
                                    </p:anim>
                                    <p:animEffect transition="in" filter="fade">
                                      <p:cBhvr>
                                        <p:cTn id="13" dur="2000"/>
                                        <p:tgtEl>
                                          <p:spTgt spid="270341"/>
                                        </p:tgtEl>
                                      </p:cBhvr>
                                    </p:animEffect>
                                  </p:childTnLst>
                                </p:cTn>
                              </p:par>
                            </p:childTnLst>
                          </p:cTn>
                        </p:par>
                        <p:par>
                          <p:cTn id="14" fill="hold" nodeType="afterGroup">
                            <p:stCondLst>
                              <p:cond delay="2500"/>
                            </p:stCondLst>
                            <p:childTnLst>
                              <p:par>
                                <p:cTn id="15" presetID="10" presetClass="exit" presetSubtype="0" fill="hold" nodeType="afterEffect">
                                  <p:stCondLst>
                                    <p:cond delay="500"/>
                                  </p:stCondLst>
                                  <p:childTnLst>
                                    <p:animEffect transition="out" filter="fade">
                                      <p:cBhvr>
                                        <p:cTn id="16" dur="2000"/>
                                        <p:tgtEl>
                                          <p:spTgt spid="270341"/>
                                        </p:tgtEl>
                                      </p:cBhvr>
                                    </p:animEffect>
                                    <p:set>
                                      <p:cBhvr>
                                        <p:cTn id="17" dur="1" fill="hold">
                                          <p:stCondLst>
                                            <p:cond delay="1999"/>
                                          </p:stCondLst>
                                        </p:cTn>
                                        <p:tgtEl>
                                          <p:spTgt spid="270341"/>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nodeType="clickEffect">
                                  <p:stCondLst>
                                    <p:cond delay="0"/>
                                  </p:stCondLst>
                                  <p:childTnLst>
                                    <p:set>
                                      <p:cBhvr>
                                        <p:cTn id="21" dur="1" fill="hold">
                                          <p:stCondLst>
                                            <p:cond delay="0"/>
                                          </p:stCondLst>
                                        </p:cTn>
                                        <p:tgtEl>
                                          <p:spTgt spid="270340"/>
                                        </p:tgtEl>
                                        <p:attrNameLst>
                                          <p:attrName>style.visibility</p:attrName>
                                        </p:attrNameLst>
                                      </p:cBhvr>
                                      <p:to>
                                        <p:strVal val="visible"/>
                                      </p:to>
                                    </p:set>
                                    <p:anim calcmode="lin" valueType="num">
                                      <p:cBhvr>
                                        <p:cTn id="22" dur="1000" fill="hold"/>
                                        <p:tgtEl>
                                          <p:spTgt spid="270340"/>
                                        </p:tgtEl>
                                        <p:attrNameLst>
                                          <p:attrName>ppt_w</p:attrName>
                                        </p:attrNameLst>
                                      </p:cBhvr>
                                      <p:tavLst>
                                        <p:tav tm="0">
                                          <p:val>
                                            <p:strVal val="#ppt_w*0.70"/>
                                          </p:val>
                                        </p:tav>
                                        <p:tav tm="100000">
                                          <p:val>
                                            <p:strVal val="#ppt_w"/>
                                          </p:val>
                                        </p:tav>
                                      </p:tavLst>
                                    </p:anim>
                                    <p:anim calcmode="lin" valueType="num">
                                      <p:cBhvr>
                                        <p:cTn id="23" dur="1000" fill="hold"/>
                                        <p:tgtEl>
                                          <p:spTgt spid="270340"/>
                                        </p:tgtEl>
                                        <p:attrNameLst>
                                          <p:attrName>ppt_h</p:attrName>
                                        </p:attrNameLst>
                                      </p:cBhvr>
                                      <p:tavLst>
                                        <p:tav tm="0">
                                          <p:val>
                                            <p:strVal val="#ppt_h"/>
                                          </p:val>
                                        </p:tav>
                                        <p:tav tm="100000">
                                          <p:val>
                                            <p:strVal val="#ppt_h"/>
                                          </p:val>
                                        </p:tav>
                                      </p:tavLst>
                                    </p:anim>
                                    <p:animEffect transition="in" filter="fade">
                                      <p:cBhvr>
                                        <p:cTn id="24" dur="1000"/>
                                        <p:tgtEl>
                                          <p:spTgt spid="270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p:txBody>
          <a:bodyPr/>
          <a:lstStyle/>
          <a:p>
            <a:r>
              <a:rPr lang="en-US" sz="4000"/>
              <a:t>Two Case Studies of Yin Currencies</a:t>
            </a:r>
          </a:p>
        </p:txBody>
      </p:sp>
      <p:sp>
        <p:nvSpPr>
          <p:cNvPr id="126979" name="Rectangle 3"/>
          <p:cNvSpPr>
            <a:spLocks noGrp="1" noChangeArrowheads="1"/>
          </p:cNvSpPr>
          <p:nvPr>
            <p:ph type="body" idx="1"/>
          </p:nvPr>
        </p:nvSpPr>
        <p:spPr/>
        <p:txBody>
          <a:bodyPr/>
          <a:lstStyle/>
          <a:p>
            <a:r>
              <a:rPr lang="en-US"/>
              <a:t>High Middle Ages (10</a:t>
            </a:r>
            <a:r>
              <a:rPr lang="en-US" baseline="30000"/>
              <a:t>th</a:t>
            </a:r>
            <a:r>
              <a:rPr lang="en-US"/>
              <a:t> to 13</a:t>
            </a:r>
            <a:r>
              <a:rPr lang="en-US" baseline="30000"/>
              <a:t>th</a:t>
            </a:r>
            <a:r>
              <a:rPr lang="en-US"/>
              <a:t> Centuries) in Northern Europe</a:t>
            </a:r>
          </a:p>
          <a:p>
            <a:r>
              <a:rPr lang="en-US"/>
              <a:t>Dynastic Egypt</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p:txBody>
          <a:bodyPr/>
          <a:lstStyle/>
          <a:p>
            <a:r>
              <a:rPr lang="en-US"/>
              <a:t>Benefits of Yin Currencies</a:t>
            </a:r>
          </a:p>
        </p:txBody>
      </p:sp>
      <p:sp>
        <p:nvSpPr>
          <p:cNvPr id="124931" name="Rectangle 3"/>
          <p:cNvSpPr>
            <a:spLocks noGrp="1" noChangeArrowheads="1"/>
          </p:cNvSpPr>
          <p:nvPr>
            <p:ph type="body" idx="1"/>
          </p:nvPr>
        </p:nvSpPr>
        <p:spPr/>
        <p:txBody>
          <a:bodyPr/>
          <a:lstStyle/>
          <a:p>
            <a:pPr marL="609600" indent="-609600">
              <a:lnSpc>
                <a:spcPct val="80000"/>
              </a:lnSpc>
            </a:pPr>
            <a:r>
              <a:rPr lang="en-US" sz="2800" i="1"/>
              <a:t>Whenever such</a:t>
            </a:r>
            <a:r>
              <a:rPr lang="en-US" sz="2800"/>
              <a:t> local </a:t>
            </a:r>
            <a:r>
              <a:rPr lang="en-US" sz="2800" b="1"/>
              <a:t>Yin currencies complement the dominant Yang currency</a:t>
            </a:r>
            <a:r>
              <a:rPr lang="en-US" sz="2800" b="1" i="1"/>
              <a:t> </a:t>
            </a:r>
            <a:r>
              <a:rPr lang="en-US" sz="2800" i="1"/>
              <a:t>they have</a:t>
            </a:r>
            <a:r>
              <a:rPr lang="en-US" sz="2800" b="1" i="1"/>
              <a:t> </a:t>
            </a:r>
            <a:r>
              <a:rPr lang="en-US" sz="2800" i="1"/>
              <a:t>the four following effects:</a:t>
            </a:r>
          </a:p>
          <a:p>
            <a:pPr marL="990600" lvl="1" indent="-533400">
              <a:lnSpc>
                <a:spcPct val="80000"/>
              </a:lnSpc>
            </a:pPr>
            <a:r>
              <a:rPr lang="en-US" sz="2400" i="1"/>
              <a:t>They were the unsung heroes of </a:t>
            </a:r>
            <a:r>
              <a:rPr lang="en-US" sz="2400" b="1"/>
              <a:t>remarkable economic well-being for the ordinary population</a:t>
            </a:r>
          </a:p>
          <a:p>
            <a:pPr marL="990600" lvl="1" indent="-533400">
              <a:lnSpc>
                <a:spcPct val="80000"/>
              </a:lnSpc>
            </a:pPr>
            <a:r>
              <a:rPr lang="en-US" sz="2400" i="1"/>
              <a:t>They spontaneously induced </a:t>
            </a:r>
            <a:r>
              <a:rPr lang="en-US" sz="2400" b="1"/>
              <a:t>investment patterns with unusually long-term perspectives</a:t>
            </a:r>
          </a:p>
          <a:p>
            <a:pPr marL="990600" lvl="1" indent="-533400">
              <a:lnSpc>
                <a:spcPct val="80000"/>
              </a:lnSpc>
            </a:pPr>
            <a:r>
              <a:rPr lang="en-US" sz="2400" i="1"/>
              <a:t>They have characteristically appeared in  societies only when </a:t>
            </a:r>
            <a:r>
              <a:rPr lang="en-US" sz="2400" b="1"/>
              <a:t>the feminine archetype was honored</a:t>
            </a:r>
            <a:r>
              <a:rPr lang="en-US" sz="2400" i="1"/>
              <a:t>, an admittedly rare occurrence  in Western history</a:t>
            </a:r>
          </a:p>
          <a:p>
            <a:pPr marL="990600" lvl="1" indent="-533400">
              <a:lnSpc>
                <a:spcPct val="80000"/>
              </a:lnSpc>
            </a:pPr>
            <a:r>
              <a:rPr lang="en-US" sz="2400" i="1"/>
              <a:t>They were the precursors of a contemporary local currency movement that could become a key tool to </a:t>
            </a:r>
            <a:r>
              <a:rPr lang="en-US" sz="2400" b="1"/>
              <a:t>make possible  Sustainable Abundance in our own lifetimes</a:t>
            </a:r>
            <a:r>
              <a:rPr lang="en-US" sz="2400" b="1" i="1"/>
              <a: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rrowheads="1"/>
          </p:cNvSpPr>
          <p:nvPr>
            <p:ph type="title"/>
          </p:nvPr>
        </p:nvSpPr>
        <p:spPr/>
        <p:txBody>
          <a:bodyPr/>
          <a:lstStyle/>
          <a:p>
            <a:r>
              <a:rPr lang="en-US" sz="4000"/>
              <a:t>Characteristics of Money in Yin Cultures</a:t>
            </a:r>
          </a:p>
        </p:txBody>
      </p:sp>
      <p:sp>
        <p:nvSpPr>
          <p:cNvPr id="120835" name="Rectangle 3"/>
          <p:cNvSpPr>
            <a:spLocks noGrp="1" noChangeArrowheads="1"/>
          </p:cNvSpPr>
          <p:nvPr>
            <p:ph type="body" idx="1"/>
          </p:nvPr>
        </p:nvSpPr>
        <p:spPr/>
        <p:txBody>
          <a:bodyPr/>
          <a:lstStyle/>
          <a:p>
            <a:r>
              <a:rPr lang="en-US"/>
              <a:t>Abundant</a:t>
            </a:r>
          </a:p>
          <a:p>
            <a:r>
              <a:rPr lang="en-US"/>
              <a:t>Means of Exchange, but Not a Store of Value</a:t>
            </a:r>
          </a:p>
          <a:p>
            <a:r>
              <a:rPr lang="en-US"/>
              <a:t>Usually co-exists with a Yang currency</a:t>
            </a:r>
          </a:p>
          <a:p>
            <a:r>
              <a:rPr lang="en-US"/>
              <a:t>More Ordinary materials</a:t>
            </a:r>
          </a:p>
          <a:p>
            <a:r>
              <a:rPr lang="en-US"/>
              <a:t>No interest: Demurrage</a:t>
            </a:r>
          </a:p>
          <a:p>
            <a:r>
              <a:rPr lang="en-US"/>
              <a:t>Frequently collected and re-issued</a:t>
            </a:r>
          </a:p>
          <a:p>
            <a:r>
              <a:rPr lang="en-US"/>
              <a:t>Abundant throughout the culture</a:t>
            </a:r>
          </a:p>
          <a:p>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Rot="1" noChangeArrowheads="1"/>
          </p:cNvSpPr>
          <p:nvPr>
            <p:ph type="title"/>
          </p:nvPr>
        </p:nvSpPr>
        <p:spPr/>
        <p:txBody>
          <a:bodyPr/>
          <a:lstStyle/>
          <a:p>
            <a:r>
              <a:rPr lang="en-US" sz="4000"/>
              <a:t>Characteristics of Yin Currency Societies</a:t>
            </a:r>
          </a:p>
        </p:txBody>
      </p:sp>
      <p:sp>
        <p:nvSpPr>
          <p:cNvPr id="301059" name="Rectangle 3"/>
          <p:cNvSpPr>
            <a:spLocks noGrp="1" noChangeArrowheads="1"/>
          </p:cNvSpPr>
          <p:nvPr>
            <p:ph type="body" idx="1"/>
          </p:nvPr>
        </p:nvSpPr>
        <p:spPr/>
        <p:txBody>
          <a:bodyPr/>
          <a:lstStyle/>
          <a:p>
            <a:r>
              <a:rPr lang="en-US"/>
              <a:t>Greater food supply and health</a:t>
            </a:r>
          </a:p>
          <a:p>
            <a:pPr lvl="1"/>
            <a:r>
              <a:rPr lang="en-US"/>
              <a:t>English population did not have such stature until Victorian Age</a:t>
            </a:r>
          </a:p>
          <a:p>
            <a:r>
              <a:rPr lang="en-US"/>
              <a:t>Not as much time spent on work</a:t>
            </a:r>
          </a:p>
          <a:p>
            <a:r>
              <a:rPr lang="en-US"/>
              <a:t>More time and energy spent on creativity:</a:t>
            </a:r>
          </a:p>
          <a:p>
            <a:pPr lvl="1"/>
            <a:r>
              <a:rPr lang="en-US"/>
              <a:t>Love Poems</a:t>
            </a:r>
          </a:p>
          <a:p>
            <a:r>
              <a:rPr lang="en-US"/>
              <a:t>Less resources spent on military</a:t>
            </a:r>
          </a:p>
          <a:p>
            <a:pPr lvl="1"/>
            <a:endParaRPr lang="en-US"/>
          </a:p>
          <a:p>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rrowheads="1"/>
          </p:cNvSpPr>
          <p:nvPr>
            <p:ph type="title"/>
          </p:nvPr>
        </p:nvSpPr>
        <p:spPr/>
        <p:txBody>
          <a:bodyPr/>
          <a:lstStyle/>
          <a:p>
            <a:r>
              <a:rPr lang="en-US" sz="4000"/>
              <a:t>Characteristics of Yin Currency Societies</a:t>
            </a:r>
          </a:p>
        </p:txBody>
      </p:sp>
      <p:sp>
        <p:nvSpPr>
          <p:cNvPr id="302083" name="Rectangle 3"/>
          <p:cNvSpPr>
            <a:spLocks noGrp="1" noChangeArrowheads="1"/>
          </p:cNvSpPr>
          <p:nvPr>
            <p:ph type="body" idx="1"/>
          </p:nvPr>
        </p:nvSpPr>
        <p:spPr/>
        <p:txBody>
          <a:bodyPr/>
          <a:lstStyle/>
          <a:p>
            <a:r>
              <a:rPr lang="en-US"/>
              <a:t>Greater Female Power</a:t>
            </a:r>
          </a:p>
          <a:p>
            <a:pPr lvl="1"/>
            <a:r>
              <a:rPr lang="en-US"/>
              <a:t>Land Ownership</a:t>
            </a:r>
          </a:p>
          <a:p>
            <a:pPr lvl="1"/>
            <a:r>
              <a:rPr lang="en-US"/>
              <a:t>Occupations Open to Women</a:t>
            </a:r>
          </a:p>
          <a:p>
            <a:r>
              <a:rPr lang="en-US"/>
              <a:t>More open sexuality</a:t>
            </a:r>
          </a:p>
          <a:p>
            <a:r>
              <a:rPr lang="en-US"/>
              <a:t>Less Sexualization of Female Body and Breasts</a:t>
            </a:r>
          </a:p>
          <a:p>
            <a:r>
              <a:rPr lang="en-US"/>
              <a:t>Black Madonna/Great Mother Cult Present</a:t>
            </a:r>
          </a:p>
          <a:p>
            <a:pPr>
              <a:buFont typeface="Wingdings" pitchFamily="2" charset="2"/>
              <a:buNone/>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1447800" y="228600"/>
            <a:ext cx="693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sz="2400">
                <a:latin typeface="Times New Roman" pitchFamily="18" charset="0"/>
              </a:rPr>
              <a:t>Ken Wilber’s Four Quadrants Classifying Fields of Knowledge</a:t>
            </a:r>
          </a:p>
        </p:txBody>
      </p:sp>
      <p:grpSp>
        <p:nvGrpSpPr>
          <p:cNvPr id="21511" name="Group 7"/>
          <p:cNvGrpSpPr>
            <a:grpSpLocks noChangeAspect="1"/>
          </p:cNvGrpSpPr>
          <p:nvPr/>
        </p:nvGrpSpPr>
        <p:grpSpPr bwMode="auto">
          <a:xfrm>
            <a:off x="1828800" y="2279651"/>
            <a:ext cx="5281613" cy="3646488"/>
            <a:chOff x="1152" y="764"/>
            <a:chExt cx="3327" cy="2297"/>
          </a:xfrm>
        </p:grpSpPr>
        <p:sp useBgFill="1">
          <p:nvSpPr>
            <p:cNvPr id="21512" name="Rectangle 8"/>
            <p:cNvSpPr>
              <a:spLocks noChangeArrowheads="1"/>
            </p:cNvSpPr>
            <p:nvPr/>
          </p:nvSpPr>
          <p:spPr bwMode="auto">
            <a:xfrm>
              <a:off x="4311" y="1697"/>
              <a:ext cx="168"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dirty="0">
                  <a:solidFill>
                    <a:srgbClr val="000000"/>
                  </a:solidFill>
                  <a:latin typeface="Times New Roman" pitchFamily="18" charset="0"/>
                </a:rPr>
                <a:t>    </a:t>
              </a:r>
              <a:endParaRPr lang="en-US" dirty="0"/>
            </a:p>
          </p:txBody>
        </p:sp>
        <p:sp useBgFill="1">
          <p:nvSpPr>
            <p:cNvPr id="21515" name="Line 11"/>
            <p:cNvSpPr>
              <a:spLocks noChangeShapeType="1"/>
            </p:cNvSpPr>
            <p:nvPr/>
          </p:nvSpPr>
          <p:spPr bwMode="auto">
            <a:xfrm>
              <a:off x="2784" y="764"/>
              <a:ext cx="1" cy="2297"/>
            </a:xfrm>
            <a:prstGeom prst="line">
              <a:avLst/>
            </a:prstGeom>
            <a:ln w="12700">
              <a:solidFill>
                <a:schemeClr val="tx1"/>
              </a:solidFill>
              <a:round/>
              <a:headEnd/>
              <a:tailEnd/>
            </a:ln>
          </p:spPr>
          <p:txBody>
            <a:bodyPr/>
            <a:lstStyle/>
            <a:p>
              <a:endParaRPr lang="en-US"/>
            </a:p>
          </p:txBody>
        </p:sp>
        <p:sp useBgFill="1">
          <p:nvSpPr>
            <p:cNvPr id="21516" name="Line 12"/>
            <p:cNvSpPr>
              <a:spLocks noChangeShapeType="1"/>
            </p:cNvSpPr>
            <p:nvPr/>
          </p:nvSpPr>
          <p:spPr bwMode="auto">
            <a:xfrm>
              <a:off x="1152" y="1664"/>
              <a:ext cx="2978" cy="1"/>
            </a:xfrm>
            <a:prstGeom prst="line">
              <a:avLst/>
            </a:prstGeom>
            <a:ln w="12700">
              <a:solidFill>
                <a:schemeClr val="tx1"/>
              </a:solidFill>
              <a:round/>
              <a:headEnd/>
              <a:tailEnd/>
            </a:ln>
          </p:spPr>
          <p:txBody>
            <a:bodyPr/>
            <a:lstStyle/>
            <a:p>
              <a:endParaRPr lang="en-US"/>
            </a:p>
          </p:txBody>
        </p:sp>
      </p:grpSp>
      <p:sp useBgFill="1">
        <p:nvSpPr>
          <p:cNvPr id="29" name="Rectangle 15"/>
          <p:cNvSpPr>
            <a:spLocks noChangeArrowheads="1"/>
          </p:cNvSpPr>
          <p:nvPr/>
        </p:nvSpPr>
        <p:spPr bwMode="auto">
          <a:xfrm>
            <a:off x="3962400" y="1576388"/>
            <a:ext cx="1141413"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Individual</a:t>
            </a:r>
            <a:endParaRPr lang="en-US" dirty="0"/>
          </a:p>
        </p:txBody>
      </p:sp>
      <p:sp useBgFill="1">
        <p:nvSpPr>
          <p:cNvPr id="30" name="Rectangle 16"/>
          <p:cNvSpPr>
            <a:spLocks noChangeArrowheads="1"/>
          </p:cNvSpPr>
          <p:nvPr/>
        </p:nvSpPr>
        <p:spPr bwMode="auto">
          <a:xfrm>
            <a:off x="3886200" y="6030913"/>
            <a:ext cx="1085850"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Collective</a:t>
            </a:r>
            <a:endParaRPr lang="en-US" dirty="0"/>
          </a:p>
        </p:txBody>
      </p:sp>
      <p:sp useBgFill="1">
        <p:nvSpPr>
          <p:cNvPr id="31" name="Rectangle 13"/>
          <p:cNvSpPr>
            <a:spLocks noChangeArrowheads="1"/>
          </p:cNvSpPr>
          <p:nvPr/>
        </p:nvSpPr>
        <p:spPr bwMode="auto">
          <a:xfrm>
            <a:off x="1041400" y="3786188"/>
            <a:ext cx="858838"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Interior</a:t>
            </a:r>
            <a:endParaRPr lang="en-US" dirty="0"/>
          </a:p>
        </p:txBody>
      </p:sp>
      <p:sp useBgFill="1">
        <p:nvSpPr>
          <p:cNvPr id="32" name="Rectangle 14"/>
          <p:cNvSpPr>
            <a:spLocks noChangeArrowheads="1"/>
          </p:cNvSpPr>
          <p:nvPr/>
        </p:nvSpPr>
        <p:spPr bwMode="auto">
          <a:xfrm>
            <a:off x="95250" y="4100513"/>
            <a:ext cx="3067050"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of Meaning)</a:t>
            </a:r>
            <a:endParaRPr lang="en-US" dirty="0"/>
          </a:p>
        </p:txBody>
      </p:sp>
      <p:sp useBgFill="1">
        <p:nvSpPr>
          <p:cNvPr id="33" name="Rectangle 9"/>
          <p:cNvSpPr>
            <a:spLocks noChangeArrowheads="1"/>
          </p:cNvSpPr>
          <p:nvPr/>
        </p:nvSpPr>
        <p:spPr bwMode="auto">
          <a:xfrm>
            <a:off x="7072313" y="3759201"/>
            <a:ext cx="919163"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Exterior</a:t>
            </a:r>
            <a:endParaRPr lang="en-US" dirty="0"/>
          </a:p>
        </p:txBody>
      </p:sp>
      <p:sp useBgFill="1">
        <p:nvSpPr>
          <p:cNvPr id="34" name="Rectangle 10"/>
          <p:cNvSpPr>
            <a:spLocks noChangeArrowheads="1"/>
          </p:cNvSpPr>
          <p:nvPr/>
        </p:nvSpPr>
        <p:spPr bwMode="auto">
          <a:xfrm>
            <a:off x="6145213" y="4073526"/>
            <a:ext cx="2816225" cy="32067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(Description of Behavior)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500"/>
                                        <p:tgtEl>
                                          <p:spTgt spid="215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p:txBody>
          <a:bodyPr/>
          <a:lstStyle/>
          <a:p>
            <a:r>
              <a:rPr lang="en-US"/>
              <a:t>Bracteaten as Money</a:t>
            </a:r>
          </a:p>
        </p:txBody>
      </p:sp>
      <p:sp>
        <p:nvSpPr>
          <p:cNvPr id="123907" name="Rectangle 3"/>
          <p:cNvSpPr>
            <a:spLocks noGrp="1" noChangeArrowheads="1"/>
          </p:cNvSpPr>
          <p:nvPr>
            <p:ph type="body" idx="1"/>
          </p:nvPr>
        </p:nvSpPr>
        <p:spPr>
          <a:xfrm>
            <a:off x="457200" y="1600200"/>
            <a:ext cx="4572000" cy="4525963"/>
          </a:xfrm>
        </p:spPr>
        <p:txBody>
          <a:bodyPr/>
          <a:lstStyle/>
          <a:p>
            <a:r>
              <a:rPr lang="en-US" sz="2800"/>
              <a:t>Used in High Middle Ages in Europe (9</a:t>
            </a:r>
            <a:r>
              <a:rPr lang="en-US" sz="2800" baseline="30000"/>
              <a:t>th</a:t>
            </a:r>
            <a:r>
              <a:rPr lang="en-US" sz="2800"/>
              <a:t> – 12</a:t>
            </a:r>
            <a:r>
              <a:rPr lang="en-US" sz="2800" baseline="30000"/>
              <a:t>th</a:t>
            </a:r>
            <a:r>
              <a:rPr lang="en-US" sz="2800"/>
              <a:t> Centuries)</a:t>
            </a:r>
          </a:p>
          <a:p>
            <a:r>
              <a:rPr lang="en-US" sz="2800"/>
              <a:t>From Latin: Bractea = thin plate</a:t>
            </a:r>
          </a:p>
          <a:p>
            <a:r>
              <a:rPr lang="en-US" sz="2800"/>
              <a:t>Thin metal wafer embossed on one side</a:t>
            </a:r>
          </a:p>
          <a:p>
            <a:r>
              <a:rPr lang="en-US" sz="2800"/>
              <a:t>Frequently recollected and re-issued at a cost, so not used as a store of wealth</a:t>
            </a:r>
          </a:p>
        </p:txBody>
      </p:sp>
      <p:pic>
        <p:nvPicPr>
          <p:cNvPr id="1239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676400"/>
            <a:ext cx="185737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038600"/>
            <a:ext cx="18097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Rot="1" noChangeArrowheads="1"/>
          </p:cNvSpPr>
          <p:nvPr>
            <p:ph type="title"/>
          </p:nvPr>
        </p:nvSpPr>
        <p:spPr>
          <a:xfrm>
            <a:off x="457200" y="304800"/>
            <a:ext cx="8229600" cy="1143000"/>
          </a:xfrm>
        </p:spPr>
        <p:txBody>
          <a:bodyPr/>
          <a:lstStyle/>
          <a:p>
            <a:r>
              <a:rPr lang="en-US"/>
              <a:t>Bracteaten</a:t>
            </a:r>
          </a:p>
        </p:txBody>
      </p:sp>
      <p:sp>
        <p:nvSpPr>
          <p:cNvPr id="281603" name="Rectangle 3"/>
          <p:cNvSpPr>
            <a:spLocks noGrp="1" noChangeArrowheads="1"/>
          </p:cNvSpPr>
          <p:nvPr>
            <p:ph type="body" idx="1"/>
          </p:nvPr>
        </p:nvSpPr>
        <p:spPr/>
        <p:txBody>
          <a:bodyPr/>
          <a:lstStyle/>
          <a:p>
            <a:r>
              <a:rPr lang="en-US"/>
              <a:t>Their circulation was limited not only geographically but temporally</a:t>
            </a:r>
          </a:p>
          <a:p>
            <a:r>
              <a:rPr lang="en-US"/>
              <a:t>Edges frequently torn off to pay debts</a:t>
            </a:r>
          </a:p>
          <a:p>
            <a:r>
              <a:rPr lang="en-US"/>
              <a:t>Recoinage became annual event: anyone wishing to trade at the annual fair needed to exchange the new money</a:t>
            </a:r>
          </a:p>
          <a:p>
            <a:endParaRPr lang="en-US"/>
          </a:p>
        </p:txBody>
      </p:sp>
      <p:pic>
        <p:nvPicPr>
          <p:cNvPr id="2816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52400"/>
            <a:ext cx="2152650"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rrowheads="1"/>
          </p:cNvSpPr>
          <p:nvPr>
            <p:ph type="title"/>
          </p:nvPr>
        </p:nvSpPr>
        <p:spPr/>
        <p:txBody>
          <a:bodyPr/>
          <a:lstStyle/>
          <a:p>
            <a:r>
              <a:rPr lang="en-US"/>
              <a:t>Medieval Demurrage</a:t>
            </a:r>
          </a:p>
        </p:txBody>
      </p:sp>
      <p:sp>
        <p:nvSpPr>
          <p:cNvPr id="130051" name="Rectangle 3"/>
          <p:cNvSpPr>
            <a:spLocks noGrp="1" noChangeArrowheads="1"/>
          </p:cNvSpPr>
          <p:nvPr>
            <p:ph type="body" idx="1"/>
          </p:nvPr>
        </p:nvSpPr>
        <p:spPr/>
        <p:txBody>
          <a:bodyPr/>
          <a:lstStyle/>
          <a:p>
            <a:pPr>
              <a:lnSpc>
                <a:spcPct val="90000"/>
              </a:lnSpc>
            </a:pPr>
            <a:r>
              <a:rPr lang="en-US" sz="2800" i="1"/>
              <a:t>Renovatio Monetae:</a:t>
            </a:r>
            <a:r>
              <a:rPr lang="en-US" sz="2800"/>
              <a:t> Coins recollected every few years, and only 3 coins issued for every four received</a:t>
            </a:r>
          </a:p>
          <a:p>
            <a:pPr lvl="1">
              <a:lnSpc>
                <a:spcPct val="90000"/>
              </a:lnSpc>
            </a:pPr>
            <a:r>
              <a:rPr lang="en-US" sz="2400"/>
              <a:t>Equivalent to 25% Tax</a:t>
            </a:r>
          </a:p>
          <a:p>
            <a:pPr lvl="1">
              <a:lnSpc>
                <a:spcPct val="90000"/>
              </a:lnSpc>
            </a:pPr>
            <a:r>
              <a:rPr lang="en-US" sz="2400"/>
              <a:t>About 0.35% per month</a:t>
            </a:r>
          </a:p>
          <a:p>
            <a:pPr lvl="1">
              <a:lnSpc>
                <a:spcPct val="90000"/>
              </a:lnSpc>
            </a:pPr>
            <a:r>
              <a:rPr lang="en-US" sz="2400"/>
              <a:t>Did not adversely affect economy</a:t>
            </a:r>
          </a:p>
          <a:p>
            <a:pPr>
              <a:lnSpc>
                <a:spcPct val="90000"/>
              </a:lnSpc>
            </a:pPr>
            <a:r>
              <a:rPr lang="en-US" sz="2800"/>
              <a:t>Later kings recollected and reissued coins more than once per year</a:t>
            </a:r>
          </a:p>
          <a:p>
            <a:pPr>
              <a:lnSpc>
                <a:spcPct val="90000"/>
              </a:lnSpc>
            </a:pPr>
            <a:r>
              <a:rPr lang="en-US" sz="2800"/>
              <a:t>Still later (12</a:t>
            </a:r>
            <a:r>
              <a:rPr lang="en-US" sz="2800" baseline="30000"/>
              <a:t>th</a:t>
            </a:r>
            <a:r>
              <a:rPr lang="en-US" sz="2800"/>
              <a:t> Century), coins were debased, ie, gold or silver content was decreased</a:t>
            </a:r>
          </a:p>
          <a:p>
            <a:pPr lvl="1">
              <a:lnSpc>
                <a:spcPct val="90000"/>
              </a:lnSpc>
            </a:pPr>
            <a:r>
              <a:rPr lang="en-US" sz="2400"/>
              <a:t>This led to economic and societal decline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Interest pays money for the use of money.  </a:t>
            </a:r>
          </a:p>
          <a:p>
            <a:pPr marL="285750" indent="-285750">
              <a:buFont typeface="Arial" pitchFamily="34" charset="0"/>
              <a:buChar char="•"/>
            </a:pPr>
            <a:r>
              <a:rPr lang="en-US" sz="2800" b="1" dirty="0"/>
              <a:t>The problem is that when money is created, there is never enough money created to pay the interest.</a:t>
            </a:r>
          </a:p>
          <a:p>
            <a:pPr marL="285750" indent="-285750">
              <a:buFont typeface="Arial" pitchFamily="34" charset="0"/>
              <a:buChar char="•"/>
            </a:pPr>
            <a:r>
              <a:rPr lang="en-US" sz="2800" b="1" dirty="0"/>
              <a:t>Thus, interest removes value from the economy as a whole, in order to pay the banks or holders of money.</a:t>
            </a:r>
          </a:p>
          <a:p>
            <a:pPr marL="285750" indent="-285750">
              <a:buFont typeface="Arial" pitchFamily="34" charset="0"/>
              <a:buChar char="•"/>
            </a:pPr>
            <a:r>
              <a:rPr lang="en-US" sz="2800" b="1" dirty="0"/>
              <a:t>Interest thus acts as a tax on all money, which is sent to the ultimate interest collectors, the wealthy.</a:t>
            </a:r>
          </a:p>
          <a:p>
            <a:pPr marL="285750" indent="-285750">
              <a:buFont typeface="Arial" pitchFamily="34" charset="0"/>
              <a:buChar char="•"/>
            </a:pPr>
            <a:r>
              <a:rPr lang="en-US" sz="2800" b="1" dirty="0"/>
              <a:t>Thus, in a yang money system, money gravitates toward the wealthy</a:t>
            </a:r>
          </a:p>
        </p:txBody>
      </p:sp>
    </p:spTree>
    <p:extLst>
      <p:ext uri="{BB962C8B-B14F-4D97-AF65-F5344CB8AC3E}">
        <p14:creationId xmlns:p14="http://schemas.microsoft.com/office/powerpoint/2010/main" val="22260370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In a Yang money system, the people are taught:</a:t>
            </a:r>
          </a:p>
          <a:p>
            <a:pPr marL="285750" indent="-285750">
              <a:buFont typeface="Arial" pitchFamily="34" charset="0"/>
              <a:buChar char="•"/>
            </a:pPr>
            <a:r>
              <a:rPr lang="en-US" sz="2800" b="1" dirty="0"/>
              <a:t>SAVE MONEY for a rainy day.</a:t>
            </a:r>
          </a:p>
          <a:p>
            <a:pPr marL="285750" indent="-285750">
              <a:buFont typeface="Arial" pitchFamily="34" charset="0"/>
              <a:buChar char="•"/>
            </a:pPr>
            <a:r>
              <a:rPr lang="en-US" sz="2800" b="1" dirty="0"/>
              <a:t>This is scarcity mentality, caused by the absence of the Great Mother archetype being active in our society.</a:t>
            </a:r>
          </a:p>
          <a:p>
            <a:pPr marL="285750" indent="-285750">
              <a:buFont typeface="Arial" pitchFamily="34" charset="0"/>
              <a:buChar char="•"/>
            </a:pPr>
            <a:r>
              <a:rPr lang="en-US" sz="2800" b="1" dirty="0"/>
              <a:t>But, we assume it is the only way to think!</a:t>
            </a:r>
          </a:p>
        </p:txBody>
      </p:sp>
    </p:spTree>
    <p:extLst>
      <p:ext uri="{BB962C8B-B14F-4D97-AF65-F5344CB8AC3E}">
        <p14:creationId xmlns:p14="http://schemas.microsoft.com/office/powerpoint/2010/main" val="17772814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Yang money transactions reward individuals, but not society nor the community.</a:t>
            </a:r>
          </a:p>
          <a:p>
            <a:pPr marL="285750" indent="-285750">
              <a:buFont typeface="Arial" pitchFamily="34" charset="0"/>
              <a:buChar char="•"/>
            </a:pPr>
            <a:r>
              <a:rPr lang="en-US" sz="2800" b="1" dirty="0"/>
              <a:t>Those who work hardest FOR THEMSELVES are rewarded WITH INTEREST by a Yang money system.</a:t>
            </a:r>
          </a:p>
          <a:p>
            <a:pPr marL="285750" indent="-285750">
              <a:buFont typeface="Arial" pitchFamily="34" charset="0"/>
              <a:buChar char="•"/>
            </a:pPr>
            <a:r>
              <a:rPr lang="en-US" sz="2800" b="1" dirty="0"/>
              <a:t>Think of those who play the Yang Money, Saving Money game the best:</a:t>
            </a:r>
          </a:p>
          <a:p>
            <a:pPr marL="685800" lvl="1">
              <a:buFont typeface="Arial" pitchFamily="34" charset="0"/>
              <a:buChar char="•"/>
            </a:pPr>
            <a:r>
              <a:rPr lang="en-US" sz="2400" b="1" dirty="0" err="1"/>
              <a:t>Horders</a:t>
            </a:r>
            <a:r>
              <a:rPr lang="en-US" sz="2400" b="1" dirty="0"/>
              <a:t>.  </a:t>
            </a:r>
            <a:r>
              <a:rPr lang="en-US" sz="2400" b="1" dirty="0" err="1"/>
              <a:t>Mizers</a:t>
            </a:r>
            <a:r>
              <a:rPr lang="en-US" sz="2400" b="1" dirty="0"/>
              <a:t>.  Stock Brokers.</a:t>
            </a:r>
          </a:p>
          <a:p>
            <a:pPr marL="685800" lvl="1">
              <a:buFont typeface="Arial" pitchFamily="34" charset="0"/>
              <a:buChar char="•"/>
            </a:pPr>
            <a:r>
              <a:rPr lang="en-US" sz="2400" b="1" dirty="0"/>
              <a:t>They have the biggest bank accounts.</a:t>
            </a:r>
          </a:p>
          <a:p>
            <a:pPr marL="685800" lvl="1">
              <a:buFont typeface="Arial" pitchFamily="34" charset="0"/>
              <a:buChar char="•"/>
            </a:pPr>
            <a:r>
              <a:rPr lang="en-US" sz="2400" b="1" dirty="0"/>
              <a:t>But they have no friends.</a:t>
            </a:r>
          </a:p>
        </p:txBody>
      </p:sp>
    </p:spTree>
    <p:extLst>
      <p:ext uri="{BB962C8B-B14F-4D97-AF65-F5344CB8AC3E}">
        <p14:creationId xmlns:p14="http://schemas.microsoft.com/office/powerpoint/2010/main" val="38303675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3600" b="1" dirty="0"/>
              <a:t>Yang money systems, or in other words, Interest systems, reward the individual, but not the community.</a:t>
            </a:r>
          </a:p>
          <a:p>
            <a:pPr marL="285750" indent="-285750">
              <a:buFont typeface="Arial" pitchFamily="34" charset="0"/>
              <a:buChar char="•"/>
            </a:pPr>
            <a:r>
              <a:rPr lang="en-US" sz="3600" b="1" dirty="0"/>
              <a:t>Yang money systems,  Interest systems, reward short term investments.  That is how they teach us to think.</a:t>
            </a:r>
          </a:p>
          <a:p>
            <a:pPr marL="285750" indent="-285750">
              <a:buFont typeface="Arial" pitchFamily="34" charset="0"/>
              <a:buChar char="•"/>
            </a:pPr>
            <a:r>
              <a:rPr lang="en-US" sz="3600" b="1" dirty="0"/>
              <a:t>For the benefit of the world, a new way of thinking might be helpful.</a:t>
            </a:r>
            <a:endParaRPr lang="en-US" b="1" dirty="0"/>
          </a:p>
        </p:txBody>
      </p:sp>
    </p:spTree>
    <p:extLst>
      <p:ext uri="{BB962C8B-B14F-4D97-AF65-F5344CB8AC3E}">
        <p14:creationId xmlns:p14="http://schemas.microsoft.com/office/powerpoint/2010/main" val="31559058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Demurrage is reverse interest, a charge on using or storing money.</a:t>
            </a:r>
          </a:p>
          <a:p>
            <a:pPr marL="285750" indent="-285750">
              <a:buFont typeface="Arial" pitchFamily="34" charset="0"/>
              <a:buChar char="•"/>
            </a:pPr>
            <a:r>
              <a:rPr lang="en-US" sz="2800" b="1" dirty="0"/>
              <a:t>Demurrage manifested as the </a:t>
            </a:r>
            <a:r>
              <a:rPr lang="en-US" sz="2800" b="1" dirty="0" err="1"/>
              <a:t>bracteaten</a:t>
            </a:r>
            <a:r>
              <a:rPr lang="en-US" sz="2800" b="1" dirty="0"/>
              <a:t> were collected every three years.  </a:t>
            </a:r>
          </a:p>
          <a:p>
            <a:pPr marL="685800" lvl="1">
              <a:buFont typeface="Arial" pitchFamily="34" charset="0"/>
              <a:buChar char="•"/>
            </a:pPr>
            <a:r>
              <a:rPr lang="en-US" sz="2400" b="1" dirty="0"/>
              <a:t>Four coins were collected, but only three reissued.  </a:t>
            </a:r>
          </a:p>
          <a:p>
            <a:pPr marL="685800" lvl="1">
              <a:buFont typeface="Arial" pitchFamily="34" charset="0"/>
              <a:buChar char="•"/>
            </a:pPr>
            <a:r>
              <a:rPr lang="en-US" sz="2400" b="1" dirty="0"/>
              <a:t>This is effectively a loss of 25% in 3 years, or about a 10% yearly or 0.35% monthly tax on the use of the money.</a:t>
            </a:r>
          </a:p>
          <a:p>
            <a:pPr marL="285750">
              <a:buFont typeface="Arial" pitchFamily="34" charset="0"/>
              <a:buChar char="•"/>
            </a:pPr>
            <a:r>
              <a:rPr lang="en-US" sz="3200" b="1" dirty="0"/>
              <a:t>Demurrage therefore can be considered as a tax which tends to decrease the value of money.</a:t>
            </a:r>
          </a:p>
        </p:txBody>
      </p:sp>
    </p:spTree>
    <p:extLst>
      <p:ext uri="{BB962C8B-B14F-4D97-AF65-F5344CB8AC3E}">
        <p14:creationId xmlns:p14="http://schemas.microsoft.com/office/powerpoint/2010/main" val="31322105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3000" b="1" dirty="0"/>
              <a:t>If there is a “tax” on money, then there will be a natural tendency to get rid of it, instead of storing or hording it.  Call it </a:t>
            </a:r>
            <a:r>
              <a:rPr lang="en-US" sz="3000" b="1" dirty="0">
                <a:solidFill>
                  <a:srgbClr val="FFC000"/>
                </a:solidFill>
              </a:rPr>
              <a:t>the Hot Potato Effect</a:t>
            </a:r>
            <a:r>
              <a:rPr lang="en-US" sz="3000" b="1" dirty="0"/>
              <a:t>.</a:t>
            </a:r>
          </a:p>
          <a:p>
            <a:pPr marL="285750" indent="-285750">
              <a:buFont typeface="Arial" pitchFamily="34" charset="0"/>
              <a:buChar char="•"/>
            </a:pPr>
            <a:r>
              <a:rPr lang="en-US" sz="3000" b="1" dirty="0"/>
              <a:t>The Hot Potato Effect makes the money circulate much faster than typical Yang-type Money, which tends to be saved in banks or under mattresses.</a:t>
            </a:r>
          </a:p>
          <a:p>
            <a:pPr marL="285750" indent="-285750">
              <a:buFont typeface="Arial" pitchFamily="34" charset="0"/>
              <a:buChar char="•"/>
            </a:pPr>
            <a:r>
              <a:rPr lang="en-US" sz="3000" b="1" dirty="0">
                <a:solidFill>
                  <a:srgbClr val="FFC000"/>
                </a:solidFill>
              </a:rPr>
              <a:t>Circulating money faster means more wealth in the community, and therefore, more prosperity</a:t>
            </a:r>
            <a:r>
              <a:rPr lang="en-US" sz="3000" b="1" dirty="0"/>
              <a:t>.</a:t>
            </a:r>
            <a:endParaRPr lang="en-US" sz="3000" b="1" dirty="0">
              <a:solidFill>
                <a:srgbClr val="C00000"/>
              </a:solidFill>
            </a:endParaRPr>
          </a:p>
        </p:txBody>
      </p:sp>
    </p:spTree>
    <p:extLst>
      <p:ext uri="{BB962C8B-B14F-4D97-AF65-F5344CB8AC3E}">
        <p14:creationId xmlns:p14="http://schemas.microsoft.com/office/powerpoint/2010/main" val="26726031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If the value of money is tending to decrease, then since it takes more money to buy things, the value of material goods will tend to increase.</a:t>
            </a:r>
          </a:p>
          <a:p>
            <a:pPr marL="285750" indent="-285750">
              <a:buFont typeface="Arial" pitchFamily="34" charset="0"/>
              <a:buChar char="•"/>
            </a:pPr>
            <a:r>
              <a:rPr lang="en-US" sz="2800" b="1" dirty="0"/>
              <a:t>Thus, demurrage </a:t>
            </a:r>
            <a:r>
              <a:rPr lang="en-US" sz="2800" b="1" dirty="0">
                <a:solidFill>
                  <a:srgbClr val="FFC000"/>
                </a:solidFill>
              </a:rPr>
              <a:t>decreases</a:t>
            </a:r>
            <a:r>
              <a:rPr lang="en-US" sz="2800" b="1" dirty="0"/>
              <a:t> the value of money, but </a:t>
            </a:r>
            <a:r>
              <a:rPr lang="en-US" sz="2800" b="1" dirty="0">
                <a:solidFill>
                  <a:srgbClr val="FFC000"/>
                </a:solidFill>
              </a:rPr>
              <a:t>increases</a:t>
            </a:r>
            <a:r>
              <a:rPr lang="en-US" sz="2800" b="1" dirty="0"/>
              <a:t> the value of material wealth.</a:t>
            </a:r>
          </a:p>
          <a:p>
            <a:pPr marL="285750" indent="-285750">
              <a:buFont typeface="Arial" pitchFamily="34" charset="0"/>
              <a:buChar char="•"/>
            </a:pPr>
            <a:r>
              <a:rPr lang="en-US" sz="2800" b="1" dirty="0"/>
              <a:t>In bond markets, demurrage reduces discount rates, and thus increases the present value of a long-term investment.</a:t>
            </a:r>
          </a:p>
          <a:p>
            <a:pPr marL="285750" indent="-285750">
              <a:buFont typeface="Arial" pitchFamily="34" charset="0"/>
              <a:buChar char="•"/>
            </a:pPr>
            <a:r>
              <a:rPr lang="en-US" sz="2800" b="1" dirty="0"/>
              <a:t>Demurrage encourages investment into long-term projects, instead of hording wealth</a:t>
            </a:r>
          </a:p>
          <a:p>
            <a:pPr marL="285750" indent="-285750">
              <a:buFont typeface="Arial" pitchFamily="34" charset="0"/>
              <a:buChar char="•"/>
            </a:pPr>
            <a:endParaRPr lang="en-US" sz="2800" b="1" dirty="0">
              <a:solidFill>
                <a:srgbClr val="C00000"/>
              </a:solidFill>
            </a:endParaRPr>
          </a:p>
        </p:txBody>
      </p:sp>
    </p:spTree>
    <p:extLst>
      <p:ext uri="{BB962C8B-B14F-4D97-AF65-F5344CB8AC3E}">
        <p14:creationId xmlns:p14="http://schemas.microsoft.com/office/powerpoint/2010/main" val="2570600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1447800" y="228600"/>
            <a:ext cx="693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sz="2400">
                <a:latin typeface="Times New Roman" pitchFamily="18" charset="0"/>
              </a:rPr>
              <a:t>Ken Wilber’s Four Quadrants Classifying Fields of Knowledge</a:t>
            </a:r>
          </a:p>
        </p:txBody>
      </p:sp>
      <p:grpSp>
        <p:nvGrpSpPr>
          <p:cNvPr id="21511" name="Group 7"/>
          <p:cNvGrpSpPr>
            <a:grpSpLocks noChangeAspect="1"/>
          </p:cNvGrpSpPr>
          <p:nvPr/>
        </p:nvGrpSpPr>
        <p:grpSpPr bwMode="auto">
          <a:xfrm>
            <a:off x="95250" y="1576388"/>
            <a:ext cx="8866188" cy="4775200"/>
            <a:chOff x="60" y="321"/>
            <a:chExt cx="5585" cy="3008"/>
          </a:xfrm>
        </p:grpSpPr>
        <p:sp useBgFill="1">
          <p:nvSpPr>
            <p:cNvPr id="21512" name="Rectangle 8"/>
            <p:cNvSpPr>
              <a:spLocks noChangeArrowheads="1"/>
            </p:cNvSpPr>
            <p:nvPr/>
          </p:nvSpPr>
          <p:spPr bwMode="auto">
            <a:xfrm>
              <a:off x="4311" y="1697"/>
              <a:ext cx="168"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a:solidFill>
                    <a:srgbClr val="000000"/>
                  </a:solidFill>
                  <a:latin typeface="Times New Roman" pitchFamily="18" charset="0"/>
                </a:rPr>
                <a:t>    </a:t>
              </a:r>
              <a:endParaRPr lang="en-US"/>
            </a:p>
          </p:txBody>
        </p:sp>
        <p:sp useBgFill="1">
          <p:nvSpPr>
            <p:cNvPr id="21513" name="Rectangle 9"/>
            <p:cNvSpPr>
              <a:spLocks noChangeArrowheads="1"/>
            </p:cNvSpPr>
            <p:nvPr/>
          </p:nvSpPr>
          <p:spPr bwMode="auto">
            <a:xfrm>
              <a:off x="4455" y="1696"/>
              <a:ext cx="57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Exterior</a:t>
              </a:r>
              <a:endParaRPr lang="en-US" dirty="0"/>
            </a:p>
          </p:txBody>
        </p:sp>
        <p:sp useBgFill="1">
          <p:nvSpPr>
            <p:cNvPr id="21514" name="Rectangle 10"/>
            <p:cNvSpPr>
              <a:spLocks noChangeArrowheads="1"/>
            </p:cNvSpPr>
            <p:nvPr/>
          </p:nvSpPr>
          <p:spPr bwMode="auto">
            <a:xfrm>
              <a:off x="3871" y="1894"/>
              <a:ext cx="177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(Description of Behavior)</a:t>
              </a:r>
              <a:endParaRPr lang="en-US" dirty="0"/>
            </a:p>
          </p:txBody>
        </p:sp>
        <p:sp useBgFill="1">
          <p:nvSpPr>
            <p:cNvPr id="21515" name="Line 11"/>
            <p:cNvSpPr>
              <a:spLocks noChangeShapeType="1"/>
            </p:cNvSpPr>
            <p:nvPr/>
          </p:nvSpPr>
          <p:spPr bwMode="auto">
            <a:xfrm>
              <a:off x="2784" y="764"/>
              <a:ext cx="1" cy="2297"/>
            </a:xfrm>
            <a:prstGeom prst="line">
              <a:avLst/>
            </a:prstGeom>
            <a:ln w="12700">
              <a:solidFill>
                <a:schemeClr val="tx1"/>
              </a:solidFill>
              <a:round/>
              <a:headEnd/>
              <a:tailEnd/>
            </a:ln>
          </p:spPr>
          <p:txBody>
            <a:bodyPr/>
            <a:lstStyle/>
            <a:p>
              <a:endParaRPr lang="en-US"/>
            </a:p>
          </p:txBody>
        </p:sp>
        <p:sp useBgFill="1">
          <p:nvSpPr>
            <p:cNvPr id="21516" name="Line 12"/>
            <p:cNvSpPr>
              <a:spLocks noChangeShapeType="1"/>
            </p:cNvSpPr>
            <p:nvPr/>
          </p:nvSpPr>
          <p:spPr bwMode="auto">
            <a:xfrm>
              <a:off x="1152" y="1664"/>
              <a:ext cx="2978" cy="1"/>
            </a:xfrm>
            <a:prstGeom prst="line">
              <a:avLst/>
            </a:prstGeom>
            <a:ln w="12700">
              <a:solidFill>
                <a:schemeClr val="tx1"/>
              </a:solidFill>
              <a:round/>
              <a:headEnd/>
              <a:tailEnd/>
            </a:ln>
          </p:spPr>
          <p:txBody>
            <a:bodyPr/>
            <a:lstStyle/>
            <a:p>
              <a:endParaRPr lang="en-US"/>
            </a:p>
          </p:txBody>
        </p:sp>
        <p:sp useBgFill="1">
          <p:nvSpPr>
            <p:cNvPr id="21517" name="Rectangle 13"/>
            <p:cNvSpPr>
              <a:spLocks noChangeArrowheads="1"/>
            </p:cNvSpPr>
            <p:nvPr/>
          </p:nvSpPr>
          <p:spPr bwMode="auto">
            <a:xfrm>
              <a:off x="656" y="1713"/>
              <a:ext cx="541"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Interior</a:t>
              </a:r>
              <a:endParaRPr lang="en-US" dirty="0"/>
            </a:p>
          </p:txBody>
        </p:sp>
        <p:sp useBgFill="1">
          <p:nvSpPr>
            <p:cNvPr id="21518" name="Rectangle 14"/>
            <p:cNvSpPr>
              <a:spLocks noChangeArrowheads="1"/>
            </p:cNvSpPr>
            <p:nvPr/>
          </p:nvSpPr>
          <p:spPr bwMode="auto">
            <a:xfrm>
              <a:off x="60" y="1911"/>
              <a:ext cx="1932"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(Interpretation of Meaning)</a:t>
              </a:r>
              <a:endParaRPr lang="en-US" dirty="0"/>
            </a:p>
          </p:txBody>
        </p:sp>
        <p:sp useBgFill="1">
          <p:nvSpPr>
            <p:cNvPr id="21519" name="Rectangle 15"/>
            <p:cNvSpPr>
              <a:spLocks noChangeArrowheads="1"/>
            </p:cNvSpPr>
            <p:nvPr/>
          </p:nvSpPr>
          <p:spPr bwMode="auto">
            <a:xfrm>
              <a:off x="2496" y="321"/>
              <a:ext cx="719"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Individual</a:t>
              </a:r>
              <a:endParaRPr lang="en-US" dirty="0"/>
            </a:p>
          </p:txBody>
        </p:sp>
        <p:sp useBgFill="1">
          <p:nvSpPr>
            <p:cNvPr id="21520" name="Rectangle 16"/>
            <p:cNvSpPr>
              <a:spLocks noChangeArrowheads="1"/>
            </p:cNvSpPr>
            <p:nvPr/>
          </p:nvSpPr>
          <p:spPr bwMode="auto">
            <a:xfrm>
              <a:off x="2448" y="3127"/>
              <a:ext cx="684" cy="20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100" b="1" i="1" dirty="0">
                  <a:latin typeface="Times New Roman" pitchFamily="18" charset="0"/>
                </a:rPr>
                <a:t>Collective</a:t>
              </a:r>
              <a:endParaRPr lang="en-US" dirty="0"/>
            </a:p>
          </p:txBody>
        </p:sp>
      </p:grpSp>
      <p:sp useBgFill="1">
        <p:nvSpPr>
          <p:cNvPr id="14" name="Rectangle 15"/>
          <p:cNvSpPr>
            <a:spLocks noChangeArrowheads="1"/>
          </p:cNvSpPr>
          <p:nvPr/>
        </p:nvSpPr>
        <p:spPr bwMode="auto">
          <a:xfrm>
            <a:off x="2133600" y="2438399"/>
            <a:ext cx="200376"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a:t>
            </a:r>
            <a:endParaRPr lang="en-US" dirty="0"/>
          </a:p>
        </p:txBody>
      </p:sp>
      <p:sp useBgFill="1">
        <p:nvSpPr>
          <p:cNvPr id="15" name="Rectangle 15"/>
          <p:cNvSpPr>
            <a:spLocks noChangeArrowheads="1"/>
          </p:cNvSpPr>
          <p:nvPr/>
        </p:nvSpPr>
        <p:spPr bwMode="auto">
          <a:xfrm>
            <a:off x="5685177" y="2438398"/>
            <a:ext cx="343043"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a:t>
            </a:r>
            <a:endParaRPr lang="en-US" sz="3600" dirty="0"/>
          </a:p>
        </p:txBody>
      </p:sp>
      <p:sp useBgFill="1">
        <p:nvSpPr>
          <p:cNvPr id="16" name="Rectangle 15"/>
          <p:cNvSpPr>
            <a:spLocks noChangeArrowheads="1"/>
          </p:cNvSpPr>
          <p:nvPr/>
        </p:nvSpPr>
        <p:spPr bwMode="auto">
          <a:xfrm>
            <a:off x="5685176" y="5105399"/>
            <a:ext cx="543418"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Its</a:t>
            </a:r>
            <a:endParaRPr lang="en-US" dirty="0"/>
          </a:p>
        </p:txBody>
      </p:sp>
      <p:sp useBgFill="1">
        <p:nvSpPr>
          <p:cNvPr id="17" name="Rectangle 15"/>
          <p:cNvSpPr>
            <a:spLocks noChangeArrowheads="1"/>
          </p:cNvSpPr>
          <p:nvPr/>
        </p:nvSpPr>
        <p:spPr bwMode="auto">
          <a:xfrm>
            <a:off x="2133599" y="5105400"/>
            <a:ext cx="646395" cy="61555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4000" b="1" i="1" dirty="0">
                <a:latin typeface="Times New Roman" pitchFamily="18" charset="0"/>
              </a:rPr>
              <a:t>We</a:t>
            </a:r>
            <a:endParaRPr lang="en-US" dirty="0"/>
          </a:p>
        </p:txBody>
      </p:sp>
    </p:spTree>
    <p:extLst>
      <p:ext uri="{BB962C8B-B14F-4D97-AF65-F5344CB8AC3E}">
        <p14:creationId xmlns:p14="http://schemas.microsoft.com/office/powerpoint/2010/main" val="13229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57200" y="274638"/>
            <a:ext cx="8229600" cy="944562"/>
          </a:xfrm>
        </p:spPr>
        <p:txBody>
          <a:bodyPr/>
          <a:lstStyle/>
          <a:p>
            <a:r>
              <a:rPr lang="en-US" dirty="0"/>
              <a:t>Demurrage </a:t>
            </a:r>
            <a:r>
              <a:rPr lang="en-US" dirty="0" err="1"/>
              <a:t>vs</a:t>
            </a:r>
            <a:r>
              <a:rPr lang="en-US" dirty="0"/>
              <a:t> Interest</a:t>
            </a:r>
          </a:p>
        </p:txBody>
      </p:sp>
      <p:sp>
        <p:nvSpPr>
          <p:cNvPr id="154627" name="Rectangle 3"/>
          <p:cNvSpPr>
            <a:spLocks noGrp="1" noChangeArrowheads="1"/>
          </p:cNvSpPr>
          <p:nvPr>
            <p:ph type="body" idx="1"/>
          </p:nvPr>
        </p:nvSpPr>
        <p:spPr>
          <a:xfrm>
            <a:off x="457200" y="1371600"/>
            <a:ext cx="8382000" cy="4754563"/>
          </a:xfrm>
        </p:spPr>
        <p:txBody>
          <a:bodyPr/>
          <a:lstStyle/>
          <a:p>
            <a:pPr marL="285750" indent="-285750">
              <a:buFont typeface="Arial" pitchFamily="34" charset="0"/>
              <a:buChar char="•"/>
            </a:pPr>
            <a:r>
              <a:rPr lang="en-US" sz="2800" b="1" dirty="0"/>
              <a:t>In a society using Yin-type money with demurrage, every transaction benefits the community, as well as the individual.</a:t>
            </a:r>
          </a:p>
          <a:p>
            <a:pPr marL="285750" indent="-285750">
              <a:buFont typeface="Arial" pitchFamily="34" charset="0"/>
              <a:buChar char="•"/>
            </a:pPr>
            <a:r>
              <a:rPr lang="en-US" sz="2800" b="1" dirty="0"/>
              <a:t>Yin money also reinforces relationships, so it strengthens the community.</a:t>
            </a:r>
          </a:p>
          <a:p>
            <a:pPr marL="285750" indent="-285750">
              <a:buFont typeface="Arial" pitchFamily="34" charset="0"/>
              <a:buChar char="•"/>
            </a:pPr>
            <a:r>
              <a:rPr lang="en-US" sz="2800" b="1" dirty="0"/>
              <a:t>Yin-type money with demurrage reinforces investment into long-term investments, investments into production capabilities and systems.</a:t>
            </a:r>
          </a:p>
          <a:p>
            <a:pPr marL="285750" indent="-285750">
              <a:buFont typeface="Arial" pitchFamily="34" charset="0"/>
              <a:buChar char="•"/>
            </a:pPr>
            <a:endParaRPr lang="en-US" sz="2800" b="1" dirty="0">
              <a:solidFill>
                <a:srgbClr val="C00000"/>
              </a:solidFill>
            </a:endParaRPr>
          </a:p>
        </p:txBody>
      </p:sp>
    </p:spTree>
    <p:extLst>
      <p:ext uri="{BB962C8B-B14F-4D97-AF65-F5344CB8AC3E}">
        <p14:creationId xmlns:p14="http://schemas.microsoft.com/office/powerpoint/2010/main" val="33461300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p:txBody>
          <a:bodyPr/>
          <a:lstStyle/>
          <a:p>
            <a:r>
              <a:rPr lang="en-US"/>
              <a:t>Demurrage: Engine of Economy?</a:t>
            </a:r>
          </a:p>
        </p:txBody>
      </p:sp>
      <p:sp>
        <p:nvSpPr>
          <p:cNvPr id="154627" name="Rectangle 3"/>
          <p:cNvSpPr>
            <a:spLocks noGrp="1" noChangeArrowheads="1"/>
          </p:cNvSpPr>
          <p:nvPr>
            <p:ph type="body" idx="1"/>
          </p:nvPr>
        </p:nvSpPr>
        <p:spPr/>
        <p:txBody>
          <a:bodyPr/>
          <a:lstStyle/>
          <a:p>
            <a:r>
              <a:rPr lang="en-US" sz="2800" dirty="0"/>
              <a:t>In a yin money economy, it does not make sense to save in the form of currency</a:t>
            </a:r>
          </a:p>
          <a:p>
            <a:r>
              <a:rPr lang="en-US" sz="2800" dirty="0"/>
              <a:t>Instead, savings occurs in the form of tangible, productive goods, which last a long time</a:t>
            </a:r>
          </a:p>
          <a:p>
            <a:r>
              <a:rPr lang="en-US" sz="2800" dirty="0"/>
              <a:t>For example, in the Royal Monastery of St. Denis, for the years 1229-1280, </a:t>
            </a:r>
            <a:r>
              <a:rPr lang="en-US" sz="2800" i="1" dirty="0"/>
              <a:t>every year</a:t>
            </a:r>
            <a:r>
              <a:rPr lang="en-US" sz="2800" dirty="0"/>
              <a:t> a significant part of the mills, ovens, wine-presses and other heavy equipment are improved upon or even completely rebuilt. </a:t>
            </a:r>
          </a:p>
          <a:p>
            <a:r>
              <a:rPr lang="en-US" sz="2800" dirty="0"/>
              <a:t>At least 10% of </a:t>
            </a:r>
            <a:r>
              <a:rPr lang="en-US" sz="2800" b="1" dirty="0"/>
              <a:t>gross revenue</a:t>
            </a:r>
            <a:r>
              <a:rPr lang="en-US" sz="2800" dirty="0"/>
              <a:t> (not profits) was reinvested into equipment maintenance</a:t>
            </a:r>
          </a:p>
          <a:p>
            <a:endParaRPr lang="en-US" sz="2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p:txBody>
          <a:bodyPr/>
          <a:lstStyle/>
          <a:p>
            <a:r>
              <a:rPr lang="en-US" dirty="0"/>
              <a:t>Effects of Yin Money on the Populace</a:t>
            </a:r>
          </a:p>
        </p:txBody>
      </p:sp>
      <p:sp>
        <p:nvSpPr>
          <p:cNvPr id="155651" name="Rectangle 3"/>
          <p:cNvSpPr>
            <a:spLocks noGrp="1" noChangeArrowheads="1"/>
          </p:cNvSpPr>
          <p:nvPr>
            <p:ph type="body" idx="1"/>
          </p:nvPr>
        </p:nvSpPr>
        <p:spPr>
          <a:xfrm>
            <a:off x="457200" y="1600200"/>
            <a:ext cx="5791200" cy="4525963"/>
          </a:xfrm>
        </p:spPr>
        <p:txBody>
          <a:bodyPr/>
          <a:lstStyle/>
          <a:p>
            <a:pPr>
              <a:lnSpc>
                <a:spcPct val="80000"/>
              </a:lnSpc>
            </a:pPr>
            <a:r>
              <a:rPr lang="en-US" sz="2800" dirty="0"/>
              <a:t>No difference in diet “between village and castle”</a:t>
            </a:r>
          </a:p>
          <a:p>
            <a:pPr>
              <a:lnSpc>
                <a:spcPct val="80000"/>
              </a:lnSpc>
            </a:pPr>
            <a:r>
              <a:rPr lang="en-US" sz="2800" dirty="0"/>
              <a:t>Laborers admonished to cut down to only 4 courses per meal!</a:t>
            </a:r>
          </a:p>
          <a:p>
            <a:pPr>
              <a:lnSpc>
                <a:spcPct val="80000"/>
              </a:lnSpc>
            </a:pPr>
            <a:r>
              <a:rPr lang="en-US" sz="2800" dirty="0"/>
              <a:t>Peasants, the lowest class, had silver buttons and buckles on their clothing and shoes</a:t>
            </a:r>
          </a:p>
          <a:p>
            <a:pPr>
              <a:lnSpc>
                <a:spcPct val="80000"/>
              </a:lnSpc>
            </a:pPr>
            <a:r>
              <a:rPr lang="en-US" sz="2800" dirty="0"/>
              <a:t>Laborers worked only 6 hours per day</a:t>
            </a:r>
          </a:p>
          <a:p>
            <a:pPr>
              <a:lnSpc>
                <a:spcPct val="80000"/>
              </a:lnSpc>
            </a:pPr>
            <a:r>
              <a:rPr lang="en-US" sz="2800" dirty="0"/>
              <a:t>Average journeyman worked no more than 4 days per week, with 170 days off per year!</a:t>
            </a:r>
          </a:p>
        </p:txBody>
      </p:sp>
      <p:pic>
        <p:nvPicPr>
          <p:cNvPr id="155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600200"/>
            <a:ext cx="2640013"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7" name="Rectangle 5"/>
          <p:cNvSpPr>
            <a:spLocks noGrp="1" noRot="1" noChangeArrowheads="1"/>
          </p:cNvSpPr>
          <p:nvPr>
            <p:ph type="title"/>
          </p:nvPr>
        </p:nvSpPr>
        <p:spPr>
          <a:xfrm>
            <a:off x="457200" y="0"/>
            <a:ext cx="8229600" cy="1143000"/>
          </a:xfrm>
        </p:spPr>
        <p:txBody>
          <a:bodyPr/>
          <a:lstStyle/>
          <a:p>
            <a:r>
              <a:rPr lang="en-US"/>
              <a:t>Average Height of Londoners</a:t>
            </a:r>
          </a:p>
        </p:txBody>
      </p:sp>
      <p:graphicFrame>
        <p:nvGraphicFramePr>
          <p:cNvPr id="151556" name="Object 4"/>
          <p:cNvGraphicFramePr>
            <a:graphicFrameLocks noGrp="1"/>
          </p:cNvGraphicFramePr>
          <p:nvPr>
            <p:ph idx="1"/>
          </p:nvPr>
        </p:nvGraphicFramePr>
        <p:xfrm>
          <a:off x="304800" y="427038"/>
          <a:ext cx="9448800" cy="6430962"/>
        </p:xfrm>
        <a:graphic>
          <a:graphicData uri="http://schemas.openxmlformats.org/presentationml/2006/ole">
            <mc:AlternateContent xmlns:mc="http://schemas.openxmlformats.org/markup-compatibility/2006">
              <mc:Choice xmlns:v="urn:schemas-microsoft-com:vml" Requires="v">
                <p:oleObj spid="_x0000_s151603" name="Chart" r:id="rId3" imgW="7515157" imgH="5886450" progId="MSGraph.Chart.8">
                  <p:embed/>
                </p:oleObj>
              </mc:Choice>
              <mc:Fallback>
                <p:oleObj name="Chart" r:id="rId3" imgW="7515157" imgH="5886450" progId="MSGraph.Chart.8">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7038"/>
                        <a:ext cx="9448800" cy="6430962"/>
                      </a:xfrm>
                      <a:prstGeom prst="rect">
                        <a:avLst/>
                      </a:prstGeom>
                      <a:noFill/>
                      <a:ln w="28575" cap="flat" cmpd="sng">
                        <a:solidFill>
                          <a:srgbClr val="000000"/>
                        </a:solidFill>
                        <a:prstDash val="sysDot"/>
                        <a:miter lim="800000"/>
                        <a:headEnd/>
                        <a:tailE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969696"/>
                              </a:outerShdw>
                            </a:effectLst>
                          </a14:hiddenEffects>
                        </a:ext>
                      </a:extLst>
                    </p:spPr>
                  </p:pic>
                </p:oleObj>
              </mc:Fallback>
            </mc:AlternateContent>
          </a:graphicData>
        </a:graphic>
      </p:graphicFrame>
      <p:sp>
        <p:nvSpPr>
          <p:cNvPr id="151559" name="Line 7"/>
          <p:cNvSpPr>
            <a:spLocks noChangeShapeType="1"/>
          </p:cNvSpPr>
          <p:nvPr/>
        </p:nvSpPr>
        <p:spPr bwMode="auto">
          <a:xfrm>
            <a:off x="1676400" y="3429000"/>
            <a:ext cx="5562600" cy="76200"/>
          </a:xfrm>
          <a:prstGeom prst="line">
            <a:avLst/>
          </a:prstGeom>
          <a:noFill/>
          <a:ln w="38100">
            <a:solidFill>
              <a:schemeClr val="bg2"/>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560" name="Line 8"/>
          <p:cNvSpPr>
            <a:spLocks noChangeShapeType="1"/>
          </p:cNvSpPr>
          <p:nvPr/>
        </p:nvSpPr>
        <p:spPr bwMode="auto">
          <a:xfrm>
            <a:off x="1676400" y="2514600"/>
            <a:ext cx="5562600" cy="76200"/>
          </a:xfrm>
          <a:prstGeom prst="line">
            <a:avLst/>
          </a:prstGeom>
          <a:noFill/>
          <a:ln w="38100">
            <a:solidFill>
              <a:schemeClr val="bg2"/>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561" name="Text Box 9"/>
          <p:cNvSpPr txBox="1">
            <a:spLocks noChangeArrowheads="1"/>
          </p:cNvSpPr>
          <p:nvPr/>
        </p:nvSpPr>
        <p:spPr bwMode="auto">
          <a:xfrm>
            <a:off x="6553200" y="2057400"/>
            <a:ext cx="2438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173 cm—Average height of 10</a:t>
            </a:r>
            <a:r>
              <a:rPr lang="en-US" sz="2000" b="1" baseline="30000"/>
              <a:t>th</a:t>
            </a:r>
            <a:r>
              <a:rPr lang="en-US" sz="2000" b="1"/>
              <a:t>-12</a:t>
            </a:r>
            <a:r>
              <a:rPr lang="en-US" sz="2000" b="1" baseline="30000"/>
              <a:t>th</a:t>
            </a:r>
            <a:r>
              <a:rPr lang="en-US" sz="2000" b="1"/>
              <a:t> Century Man</a:t>
            </a:r>
          </a:p>
        </p:txBody>
      </p:sp>
      <p:sp>
        <p:nvSpPr>
          <p:cNvPr id="151564" name="Rectangle 12"/>
          <p:cNvSpPr>
            <a:spLocks noChangeArrowheads="1"/>
          </p:cNvSpPr>
          <p:nvPr/>
        </p:nvSpPr>
        <p:spPr bwMode="auto">
          <a:xfrm>
            <a:off x="6604000" y="3200400"/>
            <a:ext cx="2540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t>163 cm—Average height of 10th-12th Century Woman</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rrowheads="1"/>
          </p:cNvSpPr>
          <p:nvPr>
            <p:ph type="title"/>
          </p:nvPr>
        </p:nvSpPr>
        <p:spPr/>
        <p:txBody>
          <a:bodyPr/>
          <a:lstStyle/>
          <a:p>
            <a:r>
              <a:rPr lang="en-US"/>
              <a:t>Effect on Women’s Status</a:t>
            </a:r>
          </a:p>
        </p:txBody>
      </p:sp>
      <p:sp>
        <p:nvSpPr>
          <p:cNvPr id="156675" name="Rectangle 3"/>
          <p:cNvSpPr>
            <a:spLocks noGrp="1" noChangeArrowheads="1"/>
          </p:cNvSpPr>
          <p:nvPr>
            <p:ph type="body" idx="1"/>
          </p:nvPr>
        </p:nvSpPr>
        <p:spPr>
          <a:xfrm>
            <a:off x="457200" y="1600200"/>
            <a:ext cx="5562600" cy="4525963"/>
          </a:xfrm>
        </p:spPr>
        <p:txBody>
          <a:bodyPr/>
          <a:lstStyle/>
          <a:p>
            <a:pPr>
              <a:lnSpc>
                <a:spcPct val="90000"/>
              </a:lnSpc>
            </a:pPr>
            <a:r>
              <a:rPr lang="en-US" sz="2800"/>
              <a:t>Women were much more free than in the periods before or after 10-12</a:t>
            </a:r>
            <a:r>
              <a:rPr lang="en-US" sz="2800" baseline="30000"/>
              <a:t>th</a:t>
            </a:r>
            <a:r>
              <a:rPr lang="en-US" sz="2800"/>
              <a:t> Centuries</a:t>
            </a:r>
          </a:p>
          <a:p>
            <a:pPr>
              <a:lnSpc>
                <a:spcPct val="90000"/>
              </a:lnSpc>
            </a:pPr>
            <a:r>
              <a:rPr lang="en-US" sz="2800"/>
              <a:t>Of 312 listed professions, women were allowed to work in 108, including shop keepers, innkeepers, town guards, keeper of the Keys, etc.</a:t>
            </a:r>
          </a:p>
          <a:p>
            <a:pPr>
              <a:lnSpc>
                <a:spcPct val="90000"/>
              </a:lnSpc>
            </a:pPr>
            <a:r>
              <a:rPr lang="en-US" sz="2800"/>
              <a:t>Women had monopolies on certain forms of work, such as fine textiles, dairy products,  dyeing, and cooking</a:t>
            </a:r>
          </a:p>
        </p:txBody>
      </p:sp>
      <p:pic>
        <p:nvPicPr>
          <p:cNvPr id="156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0" y="1905000"/>
            <a:ext cx="295275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p:txBody>
          <a:bodyPr/>
          <a:lstStyle/>
          <a:p>
            <a:r>
              <a:rPr lang="en-US"/>
              <a:t>Effect on Women’s Status</a:t>
            </a:r>
          </a:p>
        </p:txBody>
      </p:sp>
      <p:sp>
        <p:nvSpPr>
          <p:cNvPr id="157699" name="Rectangle 3"/>
          <p:cNvSpPr>
            <a:spLocks noGrp="1" noChangeArrowheads="1"/>
          </p:cNvSpPr>
          <p:nvPr>
            <p:ph type="body" idx="1"/>
          </p:nvPr>
        </p:nvSpPr>
        <p:spPr>
          <a:xfrm>
            <a:off x="457200" y="1600200"/>
            <a:ext cx="6248400" cy="4525963"/>
          </a:xfrm>
        </p:spPr>
        <p:txBody>
          <a:bodyPr/>
          <a:lstStyle/>
          <a:p>
            <a:pPr>
              <a:lnSpc>
                <a:spcPct val="90000"/>
              </a:lnSpc>
            </a:pPr>
            <a:r>
              <a:rPr lang="en-US" sz="2800"/>
              <a:t>Women were allowed to work without regard to marital status.</a:t>
            </a:r>
          </a:p>
          <a:p>
            <a:pPr>
              <a:lnSpc>
                <a:spcPct val="90000"/>
              </a:lnSpc>
            </a:pPr>
            <a:r>
              <a:rPr lang="en-US" sz="2800"/>
              <a:t>Women lived longer than men (as opposed to before or after that period)</a:t>
            </a:r>
          </a:p>
          <a:p>
            <a:pPr>
              <a:lnSpc>
                <a:spcPct val="90000"/>
              </a:lnSpc>
            </a:pPr>
            <a:r>
              <a:rPr lang="en-US" sz="2800"/>
              <a:t>Women could own and inherit property</a:t>
            </a:r>
          </a:p>
          <a:p>
            <a:pPr>
              <a:lnSpc>
                <a:spcPct val="90000"/>
              </a:lnSpc>
            </a:pPr>
            <a:r>
              <a:rPr lang="en-US" sz="2800"/>
              <a:t>Women could leave a marriage at will, and if she took the children, she took half of the land</a:t>
            </a:r>
          </a:p>
          <a:p>
            <a:pPr>
              <a:lnSpc>
                <a:spcPct val="90000"/>
              </a:lnSpc>
            </a:pPr>
            <a:r>
              <a:rPr lang="en-US" sz="2800"/>
              <a:t>Women were  involved in the arts, and even were courtly troubadours</a:t>
            </a:r>
          </a:p>
        </p:txBody>
      </p:sp>
      <p:pic>
        <p:nvPicPr>
          <p:cNvPr id="1577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600200"/>
            <a:ext cx="200977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rrowheads="1"/>
          </p:cNvSpPr>
          <p:nvPr>
            <p:ph type="title"/>
          </p:nvPr>
        </p:nvSpPr>
        <p:spPr/>
        <p:txBody>
          <a:bodyPr/>
          <a:lstStyle/>
          <a:p>
            <a:r>
              <a:rPr lang="en-US"/>
              <a:t>An Investment in Forever</a:t>
            </a:r>
          </a:p>
        </p:txBody>
      </p:sp>
      <p:sp>
        <p:nvSpPr>
          <p:cNvPr id="159747" name="Rectangle 3"/>
          <p:cNvSpPr>
            <a:spLocks noGrp="1" noChangeArrowheads="1"/>
          </p:cNvSpPr>
          <p:nvPr>
            <p:ph type="body" idx="1"/>
          </p:nvPr>
        </p:nvSpPr>
        <p:spPr>
          <a:xfrm>
            <a:off x="457200" y="1600200"/>
            <a:ext cx="4800600" cy="4876800"/>
          </a:xfrm>
        </p:spPr>
        <p:txBody>
          <a:bodyPr/>
          <a:lstStyle/>
          <a:p>
            <a:pPr>
              <a:lnSpc>
                <a:spcPct val="80000"/>
              </a:lnSpc>
            </a:pPr>
            <a:r>
              <a:rPr lang="en-US" sz="2400"/>
              <a:t>During the High Middle Ages, cathedrals began to be built throughout the region</a:t>
            </a:r>
          </a:p>
          <a:p>
            <a:pPr>
              <a:lnSpc>
                <a:spcPct val="80000"/>
              </a:lnSpc>
            </a:pPr>
            <a:r>
              <a:rPr lang="en-US" sz="2400"/>
              <a:t>Almost all of the 300 odd cathedrals built were dedicated to Mary, and </a:t>
            </a:r>
            <a:r>
              <a:rPr lang="en-US" sz="2400" b="1"/>
              <a:t>none</a:t>
            </a:r>
            <a:r>
              <a:rPr lang="en-US" sz="2400"/>
              <a:t> to Jesus Christ</a:t>
            </a:r>
          </a:p>
          <a:p>
            <a:pPr>
              <a:lnSpc>
                <a:spcPct val="80000"/>
              </a:lnSpc>
            </a:pPr>
            <a:r>
              <a:rPr lang="en-US" sz="2400"/>
              <a:t>In addition, 2000 abbeys were built, many were the size of towns, and 350,000 churches.</a:t>
            </a:r>
          </a:p>
          <a:p>
            <a:pPr>
              <a:lnSpc>
                <a:spcPct val="80000"/>
              </a:lnSpc>
            </a:pPr>
            <a:r>
              <a:rPr lang="en-US" sz="2400"/>
              <a:t>More stone was quarried in France in this period than in all of Egypt.</a:t>
            </a:r>
          </a:p>
          <a:p>
            <a:pPr>
              <a:lnSpc>
                <a:spcPct val="80000"/>
              </a:lnSpc>
            </a:pPr>
            <a:r>
              <a:rPr lang="en-US" sz="2400"/>
              <a:t>There was one church or cathedral for every 200 Christians; 1 per 100 inhabitants of Italy and Hungary.</a:t>
            </a:r>
          </a:p>
        </p:txBody>
      </p:sp>
      <p:pic>
        <p:nvPicPr>
          <p:cNvPr id="159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286000"/>
            <a:ext cx="3733800"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lstStyle/>
          <a:p>
            <a:r>
              <a:rPr lang="en-US"/>
              <a:t>End of the Age</a:t>
            </a:r>
          </a:p>
        </p:txBody>
      </p:sp>
      <p:sp>
        <p:nvSpPr>
          <p:cNvPr id="136195" name="Rectangle 3"/>
          <p:cNvSpPr>
            <a:spLocks noGrp="1" noChangeArrowheads="1"/>
          </p:cNvSpPr>
          <p:nvPr>
            <p:ph type="body" idx="1"/>
          </p:nvPr>
        </p:nvSpPr>
        <p:spPr/>
        <p:txBody>
          <a:bodyPr/>
          <a:lstStyle/>
          <a:p>
            <a:pPr marL="609600" indent="-609600"/>
            <a:r>
              <a:rPr lang="en-US" sz="2800"/>
              <a:t>The disappearance of demurrage-charged currencies occurred </a:t>
            </a:r>
            <a:r>
              <a:rPr lang="en-US" sz="2800" i="1"/>
              <a:t>concurrently</a:t>
            </a:r>
            <a:r>
              <a:rPr lang="en-US" sz="2800"/>
              <a:t> with the fall of the cults of the Black Virgins and Isis in their respective cultures, and with a massive drop in the standard of living of ordinary people. </a:t>
            </a:r>
          </a:p>
          <a:p>
            <a:pPr marL="609600" indent="-609600"/>
            <a:r>
              <a:rPr lang="en-US" sz="2800"/>
              <a:t>Remember that such a correlation is a direct application of the general finding of archetypal psychology: archetypal figures provide valid descriptions of collective psychic sequences, and thereby can significantly shape external reality.</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p:txBody>
          <a:bodyPr/>
          <a:lstStyle/>
          <a:p>
            <a:r>
              <a:rPr lang="en-US"/>
              <a:t>How The Music Stopped</a:t>
            </a:r>
          </a:p>
        </p:txBody>
      </p:sp>
      <p:sp>
        <p:nvSpPr>
          <p:cNvPr id="160771" name="Rectangle 3"/>
          <p:cNvSpPr>
            <a:spLocks noGrp="1" noChangeArrowheads="1"/>
          </p:cNvSpPr>
          <p:nvPr>
            <p:ph type="body" idx="1"/>
          </p:nvPr>
        </p:nvSpPr>
        <p:spPr>
          <a:xfrm>
            <a:off x="457200" y="1600200"/>
            <a:ext cx="4648200" cy="4525963"/>
          </a:xfrm>
        </p:spPr>
        <p:txBody>
          <a:bodyPr/>
          <a:lstStyle/>
          <a:p>
            <a:pPr>
              <a:lnSpc>
                <a:spcPct val="90000"/>
              </a:lnSpc>
            </a:pPr>
            <a:r>
              <a:rPr lang="en-US" sz="3600"/>
              <a:t>In 1277 the Church outlawed Courtly Love.</a:t>
            </a:r>
          </a:p>
          <a:p>
            <a:pPr>
              <a:lnSpc>
                <a:spcPct val="90000"/>
              </a:lnSpc>
            </a:pPr>
            <a:r>
              <a:rPr lang="en-US" sz="3600"/>
              <a:t>Poets were excommunicated</a:t>
            </a:r>
          </a:p>
          <a:p>
            <a:pPr>
              <a:lnSpc>
                <a:spcPct val="90000"/>
              </a:lnSpc>
            </a:pPr>
            <a:r>
              <a:rPr lang="en-US" sz="3600"/>
              <a:t>Black Madonnas were replaced with white virgins</a:t>
            </a:r>
          </a:p>
        </p:txBody>
      </p:sp>
      <p:pic>
        <p:nvPicPr>
          <p:cNvPr id="160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600200"/>
            <a:ext cx="3532188"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rrowheads="1"/>
          </p:cNvSpPr>
          <p:nvPr>
            <p:ph type="title"/>
          </p:nvPr>
        </p:nvSpPr>
        <p:spPr/>
        <p:txBody>
          <a:bodyPr/>
          <a:lstStyle/>
          <a:p>
            <a:r>
              <a:rPr lang="en-US"/>
              <a:t>How The Music Stopped</a:t>
            </a:r>
          </a:p>
        </p:txBody>
      </p:sp>
      <p:sp>
        <p:nvSpPr>
          <p:cNvPr id="162819" name="Rectangle 3"/>
          <p:cNvSpPr>
            <a:spLocks noGrp="1" noChangeArrowheads="1"/>
          </p:cNvSpPr>
          <p:nvPr>
            <p:ph type="body" idx="1"/>
          </p:nvPr>
        </p:nvSpPr>
        <p:spPr>
          <a:xfrm>
            <a:off x="457200" y="1600200"/>
            <a:ext cx="6400800" cy="4525963"/>
          </a:xfrm>
        </p:spPr>
        <p:txBody>
          <a:bodyPr/>
          <a:lstStyle/>
          <a:p>
            <a:r>
              <a:rPr lang="en-US"/>
              <a:t>Women’s roles gradually declined</a:t>
            </a:r>
          </a:p>
          <a:p>
            <a:pPr lvl="1"/>
            <a:r>
              <a:rPr lang="en-US"/>
              <a:t>Previously able to be poets, heads of guilds or medical doctors, women now were despised as demonic temptresses, and relegated to chattel in marriage.</a:t>
            </a:r>
          </a:p>
          <a:p>
            <a:pPr lvl="1"/>
            <a:r>
              <a:rPr lang="en-US"/>
              <a:t>Education for women was stopped—even nuns could no longer teach</a:t>
            </a:r>
          </a:p>
          <a:p>
            <a:r>
              <a:rPr lang="en-US"/>
              <a:t>Women’s bodies became sexualized; nudity became taboo</a:t>
            </a:r>
          </a:p>
        </p:txBody>
      </p:sp>
      <p:pic>
        <p:nvPicPr>
          <p:cNvPr id="162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3" y="2209800"/>
            <a:ext cx="2211387"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28921</TotalTime>
  <Words>11904</Words>
  <Application>Microsoft Office PowerPoint</Application>
  <PresentationFormat>On-screen Show (4:3)</PresentationFormat>
  <Paragraphs>1587</Paragraphs>
  <Slides>226</Slides>
  <Notes>2</Notes>
  <HiddenSlides>1</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3</vt:i4>
      </vt:variant>
      <vt:variant>
        <vt:lpstr>Slide Titles</vt:lpstr>
      </vt:variant>
      <vt:variant>
        <vt:i4>226</vt:i4>
      </vt:variant>
    </vt:vector>
  </HeadingPairs>
  <TitlesOfParts>
    <vt:vector size="241" baseType="lpstr">
      <vt:lpstr>Arial</vt:lpstr>
      <vt:lpstr>Calibri</vt:lpstr>
      <vt:lpstr>Franklin Gothic Demi Cond</vt:lpstr>
      <vt:lpstr>Franklin Gothic Heavy</vt:lpstr>
      <vt:lpstr>Franklin Gothic Medium</vt:lpstr>
      <vt:lpstr>Franklin Gothic Medium Cond</vt:lpstr>
      <vt:lpstr>Garamond</vt:lpstr>
      <vt:lpstr>Papyrus</vt:lpstr>
      <vt:lpstr>Times New Roman</vt:lpstr>
      <vt:lpstr>Wingdings</vt:lpstr>
      <vt:lpstr>Stream</vt:lpstr>
      <vt:lpstr>Default Design</vt:lpstr>
      <vt:lpstr>Chart</vt:lpstr>
      <vt:lpstr>Picture</vt:lpstr>
      <vt:lpstr>Acrobat Document</vt:lpstr>
      <vt:lpstr>The Soul of Money </vt:lpstr>
      <vt:lpstr>PowerPoint Presentation</vt:lpstr>
      <vt:lpstr>How To Experience This Material</vt:lpstr>
      <vt:lpstr>How To Experience This Material</vt:lpstr>
      <vt:lpstr>Bernard Lietaer</vt:lpstr>
      <vt:lpstr>A New Way To See Money</vt:lpstr>
      <vt:lpstr>How Do We See the World? </vt:lpstr>
      <vt:lpstr>PowerPoint Presentation</vt:lpstr>
      <vt:lpstr>PowerPoint Presentation</vt:lpstr>
      <vt:lpstr>PowerPoint Presentation</vt:lpstr>
      <vt:lpstr>PowerPoint Presentation</vt:lpstr>
      <vt:lpstr>PowerPoint Presentation</vt:lpstr>
      <vt:lpstr>PowerPoint Presentation</vt:lpstr>
      <vt:lpstr>Shadows and Archetypes</vt:lpstr>
      <vt:lpstr>Three Taboos</vt:lpstr>
      <vt:lpstr>Three Taboos</vt:lpstr>
      <vt:lpstr>“That which we do not bring to consciousness appears in our lives as fate.”   CG Jung</vt:lpstr>
      <vt:lpstr>Therefore, in our world, we have become “fated” to have our lives run by our emotions around these three issues.</vt:lpstr>
      <vt:lpstr>Archetype</vt:lpstr>
      <vt:lpstr>Shadow</vt:lpstr>
      <vt:lpstr>Money and the Shadow</vt:lpstr>
      <vt:lpstr>What archetypes and shadows have in common is to pre-dispose people to act in certain predictable ways. </vt:lpstr>
      <vt:lpstr>Sovereign Archetype Shadow Polarities</vt:lpstr>
      <vt:lpstr>The Shadow is what is expressed when the ego departs from the balanced Archetypal expression</vt:lpstr>
      <vt:lpstr>Fear splits an archetypal energy into two polar energies</vt:lpstr>
      <vt:lpstr>The Archetype of the Sovereign and its two Shadows (Moore and Gillette)</vt:lpstr>
      <vt:lpstr>The Ego among the Archetype of the Sovereign and its Yin-Yang Shadows</vt:lpstr>
      <vt:lpstr>Each pole represents a Yin or Yang Excess</vt:lpstr>
      <vt:lpstr>Integration of the Sovereign Archetype</vt:lpstr>
      <vt:lpstr>The Shadow is not the enemy</vt:lpstr>
      <vt:lpstr>Map of the Human Psyche</vt:lpstr>
      <vt:lpstr>The Sovereign</vt:lpstr>
      <vt:lpstr>The Warrior</vt:lpstr>
      <vt:lpstr>The Lover</vt:lpstr>
      <vt:lpstr>The Magician</vt:lpstr>
      <vt:lpstr>But Is This Map Complete?</vt:lpstr>
      <vt:lpstr>The Case of the Missing Archetype </vt:lpstr>
      <vt:lpstr>Question: How would Inspector Poirot discover that an important archetype is missing in the archetypal map?  </vt:lpstr>
      <vt:lpstr>The Great Mother (Provider) Archetype and her shadows</vt:lpstr>
      <vt:lpstr>These two shadows fit indeed all three of our detective’s criteria </vt:lpstr>
      <vt:lpstr>What is the evidence that this is the missing archetype?</vt:lpstr>
      <vt:lpstr>The Great Mother</vt:lpstr>
      <vt:lpstr>The Great Mother Archetype and Early Money Systems</vt:lpstr>
      <vt:lpstr>The Great Mother Archetype and Early Money Systems </vt:lpstr>
      <vt:lpstr>Cattle was one of first forms of money.  And cattle were linked to the Great Mother.</vt:lpstr>
      <vt:lpstr>The cowrie, representing the vulva, is another widespread form of money associated with the Goddess.</vt:lpstr>
      <vt:lpstr>Chinese Cash</vt:lpstr>
      <vt:lpstr>Loss of the Great Mother</vt:lpstr>
      <vt:lpstr>Civilization Strands Leading to the Western Mindset</vt:lpstr>
      <vt:lpstr>Indo-European Invasions</vt:lpstr>
      <vt:lpstr>The Change to Patriarchy</vt:lpstr>
      <vt:lpstr>The Change to Patriarchy</vt:lpstr>
      <vt:lpstr>The Great Mother archetype was hidden</vt:lpstr>
      <vt:lpstr>Cult of Mary—the Goddess Peeks </vt:lpstr>
      <vt:lpstr>The Male Hero </vt:lpstr>
      <vt:lpstr>Pockets of Historical Survival of the Great Mother cults </vt:lpstr>
      <vt:lpstr>The Black Madonna </vt:lpstr>
      <vt:lpstr>The Black Madonna</vt:lpstr>
      <vt:lpstr>Monetary Consequences of the Repression of the Great Mother Archetype </vt:lpstr>
      <vt:lpstr>The Archetypal Human</vt:lpstr>
      <vt:lpstr>Yin/Yang Coherence</vt:lpstr>
      <vt:lpstr>Yin-Yang Coherences </vt:lpstr>
      <vt:lpstr>Archetypal Human and its Yin, Yang and Integrative Functions</vt:lpstr>
      <vt:lpstr>Archetypal Human and Relationships to Others and the Universe </vt:lpstr>
      <vt:lpstr>The Archetypal Human and its Ten Shadows </vt:lpstr>
      <vt:lpstr>Shadow Resonance-Yang</vt:lpstr>
      <vt:lpstr>Shadow Resonance-Yin</vt:lpstr>
      <vt:lpstr>Conclusions of the Missing Archetype</vt:lpstr>
      <vt:lpstr>Characteristics of Money</vt:lpstr>
      <vt:lpstr>Functions of Money</vt:lpstr>
      <vt:lpstr>All of Our Money is Yang Money</vt:lpstr>
      <vt:lpstr>Characteristics of Money in Yang Cultures</vt:lpstr>
      <vt:lpstr>Boom and Bust Cycles are Characteristics of the Magician</vt:lpstr>
      <vt:lpstr>Car Metaphor</vt:lpstr>
      <vt:lpstr>Two Case Studies of Yin Currencies</vt:lpstr>
      <vt:lpstr>Benefits of Yin Currencies</vt:lpstr>
      <vt:lpstr>Characteristics of Money in Yin Cultures</vt:lpstr>
      <vt:lpstr>Characteristics of Yin Currency Societies</vt:lpstr>
      <vt:lpstr>Characteristics of Yin Currency Societies</vt:lpstr>
      <vt:lpstr>Bracteaten as Money</vt:lpstr>
      <vt:lpstr>Bracteaten</vt:lpstr>
      <vt:lpstr>Medieval Demurrage</vt:lpstr>
      <vt:lpstr>Demurrage vs Interest</vt:lpstr>
      <vt:lpstr>Demurrage vs Interest</vt:lpstr>
      <vt:lpstr>Demurrage vs Interest</vt:lpstr>
      <vt:lpstr>Demurrage vs Interest</vt:lpstr>
      <vt:lpstr>Demurrage vs Interest</vt:lpstr>
      <vt:lpstr>Demurrage vs Interest</vt:lpstr>
      <vt:lpstr>Demurrage vs Interest</vt:lpstr>
      <vt:lpstr>Demurrage vs Interest</vt:lpstr>
      <vt:lpstr>Demurrage: Engine of Economy?</vt:lpstr>
      <vt:lpstr>Effects of Yin Money on the Populace</vt:lpstr>
      <vt:lpstr>Average Height of Londoners</vt:lpstr>
      <vt:lpstr>Effect on Women’s Status</vt:lpstr>
      <vt:lpstr>Effect on Women’s Status</vt:lpstr>
      <vt:lpstr>An Investment in Forever</vt:lpstr>
      <vt:lpstr>End of the Age</vt:lpstr>
      <vt:lpstr>How The Music Stopped</vt:lpstr>
      <vt:lpstr>How The Music Stopped</vt:lpstr>
      <vt:lpstr>Three Shadows of the Great Mother Archetype</vt:lpstr>
      <vt:lpstr>How The Music Stopped</vt:lpstr>
      <vt:lpstr>How The Music Stopped</vt:lpstr>
      <vt:lpstr>Population Decline</vt:lpstr>
      <vt:lpstr>What Caused the Collapse?</vt:lpstr>
      <vt:lpstr>Demurrage Abused</vt:lpstr>
      <vt:lpstr>Centralized Authority</vt:lpstr>
      <vt:lpstr>Centralized Authority</vt:lpstr>
      <vt:lpstr>Centralized Authority</vt:lpstr>
      <vt:lpstr>How Money Scarcity Was Created</vt:lpstr>
      <vt:lpstr>How it appeared to the People</vt:lpstr>
      <vt:lpstr>Dynastic Egypt</vt:lpstr>
      <vt:lpstr>Joseph in Egypt</vt:lpstr>
      <vt:lpstr>Ostraca as Money</vt:lpstr>
      <vt:lpstr>Ostraca as Money</vt:lpstr>
      <vt:lpstr>Egyptian Demurrage</vt:lpstr>
      <vt:lpstr>Egyptian Economy</vt:lpstr>
      <vt:lpstr>Egyptian Economy</vt:lpstr>
      <vt:lpstr>Role of Feminine Archetype</vt:lpstr>
      <vt:lpstr>Egyptian Culture</vt:lpstr>
      <vt:lpstr>Isis as the Great Mother</vt:lpstr>
      <vt:lpstr>Status of Women in Egypt</vt:lpstr>
      <vt:lpstr>Status of Women in Marriage</vt:lpstr>
      <vt:lpstr>Women’s Legal Status</vt:lpstr>
      <vt:lpstr>Women’s Economic Status</vt:lpstr>
      <vt:lpstr>Women as Rulers</vt:lpstr>
      <vt:lpstr>Greco-Roman Ending</vt:lpstr>
      <vt:lpstr>End of Egyptian Prosperity</vt:lpstr>
      <vt:lpstr>What is common between these two systems over 1000 years apart?</vt:lpstr>
      <vt:lpstr>Commonality between the two systems</vt:lpstr>
      <vt:lpstr>PowerPoint Presentation</vt:lpstr>
      <vt:lpstr>The Black Goddess</vt:lpstr>
      <vt:lpstr>Esoterism vs. Exoterism</vt:lpstr>
      <vt:lpstr>Esoterism vs. Exoterism</vt:lpstr>
      <vt:lpstr>Esoterism vs. Exoterism</vt:lpstr>
      <vt:lpstr>Thirteen characteristics of Black Madonnas</vt:lpstr>
      <vt:lpstr>Thirteen characteristics of Black Madonnas</vt:lpstr>
      <vt:lpstr>Thirteen characteristics of Black Madonnas</vt:lpstr>
      <vt:lpstr>Thirteen characteristics of Black Madonnas</vt:lpstr>
      <vt:lpstr>Thirteen characteristics of Black Madonnas</vt:lpstr>
      <vt:lpstr>Why is She Black?</vt:lpstr>
      <vt:lpstr>Why is She Black?</vt:lpstr>
      <vt:lpstr>What is the hidden Message of the Black Madonna?</vt:lpstr>
      <vt:lpstr>Putting it all together…</vt:lpstr>
      <vt:lpstr>Did the Money Cause This?</vt:lpstr>
      <vt:lpstr>A Synthesis of the Relevant Concepts from “The Future of Money” </vt:lpstr>
      <vt:lpstr>Contemporary Currencies</vt:lpstr>
      <vt:lpstr>Complementary Currencies</vt:lpstr>
      <vt:lpstr>Number of Complementary Currency Systems Operational in 12 Countries, 1984 - 2003</vt:lpstr>
      <vt:lpstr>Complementary Currencies</vt:lpstr>
      <vt:lpstr>Complementary Currencies</vt:lpstr>
      <vt:lpstr>Einstein Discovers that Time Actually Is Money</vt:lpstr>
      <vt:lpstr>Time Dollars</vt:lpstr>
      <vt:lpstr>Scrip Currencies</vt:lpstr>
      <vt:lpstr>Wörgl Schilling, Austria, 1932-34</vt:lpstr>
      <vt:lpstr>http://www.ithacahours.org/</vt:lpstr>
      <vt:lpstr>Low-Tech Example in Japan</vt:lpstr>
      <vt:lpstr>Hi-Tech Example in Japan</vt:lpstr>
      <vt:lpstr>PowerPoint Presentation</vt:lpstr>
      <vt:lpstr>Complementary Currencies Enable Yin-Yang Balance</vt:lpstr>
      <vt:lpstr>Sustainability: the Money Connection</vt:lpstr>
      <vt:lpstr>PowerPoint Presentation</vt:lpstr>
      <vt:lpstr>PowerPoint Presentation</vt:lpstr>
      <vt:lpstr>PowerPoint Presentation</vt:lpstr>
      <vt:lpstr>PowerPoint Presentation</vt:lpstr>
      <vt:lpstr>PowerPoint Presentation</vt:lpstr>
      <vt:lpstr>The Integral Economy with its Yin-Yang Economies and its Complementary Currencies</vt:lpstr>
      <vt:lpstr>Swiss Wir: Grand-daddy of Complementary Currencies</vt:lpstr>
      <vt:lpstr>Swiss Wir: How It Works</vt:lpstr>
      <vt:lpstr>Countercyclical</vt:lpstr>
      <vt:lpstr>The Terra: An International Trade Alternative Currency</vt:lpstr>
      <vt:lpstr>Win-win Strategy With International Complementary Currency</vt:lpstr>
      <vt:lpstr>Terra Trade Reference Currency Mechanism</vt:lpstr>
      <vt:lpstr>Terra Creation Process</vt:lpstr>
      <vt:lpstr>Terra Circulation Among Users</vt:lpstr>
      <vt:lpstr>Demurrage Payments</vt:lpstr>
      <vt:lpstr>Terra National Currency Exchange</vt:lpstr>
      <vt:lpstr>Use of Terra as a Trade Reference Currency</vt:lpstr>
      <vt:lpstr>Forbes Magazine Says:</vt:lpstr>
      <vt:lpstr>Three Practical Findings</vt:lpstr>
      <vt:lpstr>Exploring Contemporary Currency with the Great Mother</vt:lpstr>
      <vt:lpstr>Commodity Money</vt:lpstr>
      <vt:lpstr>Wartime Commodity Currency</vt:lpstr>
      <vt:lpstr>Authority Standardized Coinage</vt:lpstr>
      <vt:lpstr>Wartime Commodity Currency, and Authority-Issued Currency </vt:lpstr>
      <vt:lpstr>Fiat Currency</vt:lpstr>
      <vt:lpstr>Fiat Currencies</vt:lpstr>
      <vt:lpstr>Bank-Debt National Currency</vt:lpstr>
      <vt:lpstr>Strong Yin Currencies</vt:lpstr>
      <vt:lpstr>Mutual Credit Currency Systems</vt:lpstr>
      <vt:lpstr>Mutual Credit and Bank-Debt National Currency Systems as Complements to Each Other </vt:lpstr>
      <vt:lpstr>The Archetypal Human and the National Money System</vt:lpstr>
      <vt:lpstr>The Prevailing Money System As A “Strong Yang” Construct</vt:lpstr>
      <vt:lpstr>The Consequences Of The Repression Of The Great Mother</vt:lpstr>
      <vt:lpstr>The Yang Shadow Resonance</vt:lpstr>
      <vt:lpstr>The Archetypal Human, Values and Fears Activated by the National Money System</vt:lpstr>
      <vt:lpstr>Tongan View on Yang Money</vt:lpstr>
      <vt:lpstr>Consciousness Evolution</vt:lpstr>
      <vt:lpstr>Matrifocal Society and the Missing Warrior</vt:lpstr>
      <vt:lpstr>Indo-European Invasions and the Missing Lover</vt:lpstr>
      <vt:lpstr>Christianity and the Missing Great Mother Archetype</vt:lpstr>
      <vt:lpstr>A New Value System: Integration</vt:lpstr>
      <vt:lpstr>Evolution of the Three Subcultures (Millions of Adults, US 1965-2000)</vt:lpstr>
      <vt:lpstr>Traditionalist Subculture</vt:lpstr>
      <vt:lpstr>Modernist Subculture</vt:lpstr>
      <vt:lpstr>Cultural Creative Subculture</vt:lpstr>
      <vt:lpstr>Cultural Creatives-Personal Level</vt:lpstr>
      <vt:lpstr>Cultural Creatives-Collective Level</vt:lpstr>
      <vt:lpstr>Cultural Creatives-What is surprising?</vt:lpstr>
      <vt:lpstr>Cultural Creatives-Greens</vt:lpstr>
      <vt:lpstr>Cultural Creatives-Integratives</vt:lpstr>
      <vt:lpstr>PowerPoint Presentation</vt:lpstr>
      <vt:lpstr>PowerPoint Presentation</vt:lpstr>
      <vt:lpstr>Representatives of the Subcultures</vt:lpstr>
      <vt:lpstr>Archetypal Human: Traditionalists and Modernists Values </vt:lpstr>
      <vt:lpstr>Mutual Credit and Bank-Debt National Currency Systems as Complements to Each Other </vt:lpstr>
      <vt:lpstr>Archetypal Human: Traditionalists, Modernists, Greens and Integrative Values </vt:lpstr>
      <vt:lpstr>Archetypal Human: Traditionalists, Modernists, Greens and Integrative Values </vt:lpstr>
      <vt:lpstr>PowerPoint Presentation</vt:lpstr>
      <vt:lpstr>Mutual Credit and Bank-Debt National Currency Systems as Complements to Each Other </vt:lpstr>
      <vt:lpstr>A Map of the Universal Human for Our Times </vt:lpstr>
      <vt:lpstr>A Map of the Universal Human for Our Times </vt:lpstr>
      <vt:lpstr>Yang Money vs Yin Money</vt:lpstr>
      <vt:lpstr>Types of Money and Archetypes Activated</vt:lpstr>
      <vt:lpstr>The View from the 24th Century</vt:lpstr>
      <vt:lpstr>PowerPoint Presentation</vt:lpstr>
      <vt:lpstr>For more information, please go to </vt:lpstr>
    </vt:vector>
  </TitlesOfParts>
  <Company>Global Genius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Soul of Money</dc:title>
  <dc:creator>Dan Ecklund MD</dc:creator>
  <cp:lastModifiedBy>Dan</cp:lastModifiedBy>
  <cp:revision>155</cp:revision>
  <cp:lastPrinted>1601-01-01T00:00:00Z</cp:lastPrinted>
  <dcterms:created xsi:type="dcterms:W3CDTF">2010-07-26T19:40:16Z</dcterms:created>
  <dcterms:modified xsi:type="dcterms:W3CDTF">2017-12-05T16:13:35Z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